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7562850" cx="10693400"/>
  <p:notesSz cx="6858000" cy="9144000"/>
  <p:embeddedFontLst>
    <p:embeddedFont>
      <p:font typeface="Roboto Mono Medium"/>
      <p:regular r:id="rId29"/>
      <p:bold r:id="rId30"/>
      <p:italic r:id="rId31"/>
      <p:boldItalic r:id="rId32"/>
    </p:embeddedFont>
    <p:embeddedFont>
      <p:font typeface="Roboto Mon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382">
          <p15:clr>
            <a:srgbClr val="A4A3A4"/>
          </p15:clr>
        </p15:guide>
        <p15:guide id="2" orient="horz" pos="4423">
          <p15:clr>
            <a:srgbClr val="A4A3A4"/>
          </p15:clr>
        </p15:guide>
        <p15:guide id="3" orient="horz" pos="3380">
          <p15:clr>
            <a:srgbClr val="A4A3A4"/>
          </p15:clr>
        </p15:guide>
        <p15:guide id="4" orient="horz" pos="1339">
          <p15:clr>
            <a:srgbClr val="A4A3A4"/>
          </p15:clr>
        </p15:guide>
        <p15:guide id="5" orient="horz" pos="432">
          <p15:clr>
            <a:srgbClr val="A4A3A4"/>
          </p15:clr>
        </p15:guide>
        <p15:guide id="6" orient="horz" pos="4196">
          <p15:clr>
            <a:srgbClr val="A4A3A4"/>
          </p15:clr>
        </p15:guide>
        <p15:guide id="7" pos="3368">
          <p15:clr>
            <a:srgbClr val="A4A3A4"/>
          </p15:clr>
        </p15:guide>
        <p15:guide id="8" pos="1236">
          <p15:clr>
            <a:srgbClr val="A4A3A4"/>
          </p15:clr>
        </p15:guide>
        <p15:guide id="9" pos="329">
          <p15:clr>
            <a:srgbClr val="A4A3A4"/>
          </p15:clr>
        </p15:guide>
        <p15:guide id="10" pos="4865">
          <p15:clr>
            <a:srgbClr val="A4A3A4"/>
          </p15:clr>
        </p15:guide>
        <p15:guide id="11" pos="6407">
          <p15:clr>
            <a:srgbClr val="A4A3A4"/>
          </p15:clr>
        </p15:guide>
        <p15:guide id="12" pos="737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7" roundtripDataSignature="AMtx7mhaYYrsZSvodD4KeOYqtJioLTJK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41F3ABD-DBB9-412E-9620-F398EA5A990D}">
  <a:tblStyle styleId="{541F3ABD-DBB9-412E-9620-F398EA5A990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8331EB07-60AD-4E94-B64F-BAF05050DBF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382" orient="horz"/>
        <p:guide pos="4423" orient="horz"/>
        <p:guide pos="3380" orient="horz"/>
        <p:guide pos="1339" orient="horz"/>
        <p:guide pos="432" orient="horz"/>
        <p:guide pos="4196" orient="horz"/>
        <p:guide pos="3368"/>
        <p:guide pos="1236"/>
        <p:guide pos="329"/>
        <p:guide pos="4865"/>
        <p:guide pos="6407"/>
        <p:guide pos="737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MonoMedium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MonoMedium-italic.fntdata"/><Relationship Id="rId30" Type="http://schemas.openxmlformats.org/officeDocument/2006/relationships/font" Target="fonts/RobotoMonoMedium-bold.fntdata"/><Relationship Id="rId11" Type="http://schemas.openxmlformats.org/officeDocument/2006/relationships/slide" Target="slides/slide5.xml"/><Relationship Id="rId33" Type="http://schemas.openxmlformats.org/officeDocument/2006/relationships/font" Target="fonts/RobotoMono-regular.fntdata"/><Relationship Id="rId10" Type="http://schemas.openxmlformats.org/officeDocument/2006/relationships/slide" Target="slides/slide4.xml"/><Relationship Id="rId32" Type="http://schemas.openxmlformats.org/officeDocument/2006/relationships/font" Target="fonts/RobotoMonoMedium-boldItalic.fntdata"/><Relationship Id="rId13" Type="http://schemas.openxmlformats.org/officeDocument/2006/relationships/slide" Target="slides/slide7.xml"/><Relationship Id="rId35" Type="http://schemas.openxmlformats.org/officeDocument/2006/relationships/font" Target="fonts/RobotoMono-italic.fntdata"/><Relationship Id="rId12" Type="http://schemas.openxmlformats.org/officeDocument/2006/relationships/slide" Target="slides/slide6.xml"/><Relationship Id="rId34" Type="http://schemas.openxmlformats.org/officeDocument/2006/relationships/font" Target="fonts/RobotoMono-bold.fntdata"/><Relationship Id="rId15" Type="http://schemas.openxmlformats.org/officeDocument/2006/relationships/slide" Target="slides/slide9.xml"/><Relationship Id="rId37" Type="http://customschemas.google.com/relationships/presentationmetadata" Target="metadata"/><Relationship Id="rId14" Type="http://schemas.openxmlformats.org/officeDocument/2006/relationships/slide" Target="slides/slide8.xml"/><Relationship Id="rId36" Type="http://schemas.openxmlformats.org/officeDocument/2006/relationships/font" Target="fonts/RobotoMono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004888" y="685800"/>
            <a:ext cx="4848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de-DE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Marvin</a:t>
            </a:r>
            <a:endParaRPr/>
          </a:p>
        </p:txBody>
      </p:sp>
      <p:sp>
        <p:nvSpPr>
          <p:cNvPr id="59" name="Google Shape;59;p1:notes"/>
          <p:cNvSpPr/>
          <p:nvPr>
            <p:ph idx="2" type="sldImg"/>
          </p:nvPr>
        </p:nvSpPr>
        <p:spPr>
          <a:xfrm>
            <a:off x="1004888" y="685800"/>
            <a:ext cx="4848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6cf25da496_0_13:notes"/>
          <p:cNvSpPr/>
          <p:nvPr>
            <p:ph idx="2" type="sldImg"/>
          </p:nvPr>
        </p:nvSpPr>
        <p:spPr>
          <a:xfrm>
            <a:off x="1004888" y="685800"/>
            <a:ext cx="4848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56" name="Google Shape;156;g6cf25da496_0_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Kevin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Rules API: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Plattform Adapter: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Abstract Model: 	</a:t>
            </a:r>
            <a:r>
              <a:rPr lang="de-DE"/>
              <a:t>hides all the plattform specific stuff from user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Envoy API:</a:t>
            </a:r>
            <a:r>
              <a:rPr lang="de-DE"/>
              <a:t> 		Interface for Communication with other Sidecars/</a:t>
            </a:r>
            <a:r>
              <a:rPr lang="de-DE"/>
              <a:t>Proxys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Content-based traffic steering - The content of a request can be used to determine the destination of a request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much more: load balancing, periodic health checks</a:t>
            </a:r>
            <a:endParaRPr/>
          </a:p>
        </p:txBody>
      </p:sp>
      <p:sp>
        <p:nvSpPr>
          <p:cNvPr id="157" name="Google Shape;157;g6cf25da496_0_13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6cf25da496_0_30:notes"/>
          <p:cNvSpPr/>
          <p:nvPr>
            <p:ph idx="2" type="sldImg"/>
          </p:nvPr>
        </p:nvSpPr>
        <p:spPr>
          <a:xfrm>
            <a:off x="1004888" y="685800"/>
            <a:ext cx="4848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9" name="Google Shape;169;g6cf25da496_0_3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Kevin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de-DE"/>
              <a:t>Sidecar has local caching 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de-DE"/>
              <a:t>precondition checks can be performed from cache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de-DE"/>
              <a:t>Sidecar buffers outgoing telemetry </a:t>
            </a:r>
            <a:endParaRPr/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de-DE"/>
              <a:t>calls Mixer infrequently</a:t>
            </a:r>
            <a:endParaRPr/>
          </a:p>
        </p:txBody>
      </p:sp>
      <p:sp>
        <p:nvSpPr>
          <p:cNvPr id="170" name="Google Shape;170;g6cf25da496_0_3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6cb610f3fc_2_42:notes"/>
          <p:cNvSpPr/>
          <p:nvPr>
            <p:ph idx="2" type="sldImg"/>
          </p:nvPr>
        </p:nvSpPr>
        <p:spPr>
          <a:xfrm>
            <a:off x="1004888" y="685800"/>
            <a:ext cx="4848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2" name="Google Shape;182;g6cb610f3fc_2_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Kevin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Main reason why people choose a service mesh → they want to know whats going on</a:t>
            </a:r>
            <a:endParaRPr/>
          </a:p>
        </p:txBody>
      </p:sp>
      <p:sp>
        <p:nvSpPr>
          <p:cNvPr id="183" name="Google Shape;183;g6cb610f3fc_2_42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cb610f3fc_9_5:notes"/>
          <p:cNvSpPr/>
          <p:nvPr>
            <p:ph idx="2" type="sldImg"/>
          </p:nvPr>
        </p:nvSpPr>
        <p:spPr>
          <a:xfrm>
            <a:off x="1004888" y="685800"/>
            <a:ext cx="4848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92" name="Google Shape;192;g6cb610f3fc_9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Kevin</a:t>
            </a:r>
            <a:endParaRPr/>
          </a:p>
        </p:txBody>
      </p:sp>
      <p:sp>
        <p:nvSpPr>
          <p:cNvPr id="193" name="Google Shape;193;g6cb610f3fc_9_5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61b6ab3ff_0_3:notes"/>
          <p:cNvSpPr/>
          <p:nvPr>
            <p:ph idx="2" type="sldImg"/>
          </p:nvPr>
        </p:nvSpPr>
        <p:spPr>
          <a:xfrm>
            <a:off x="1004888" y="685800"/>
            <a:ext cx="4848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41" name="Google Shape;241;g761b6ab3ff_0_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Richard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Isitio already installed on GKE</a:t>
            </a:r>
            <a:endParaRPr/>
          </a:p>
          <a:p>
            <a:pPr indent="-3175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 sz="1700"/>
              <a:t>kubectl get pods</a:t>
            </a:r>
            <a:endParaRPr sz="1700"/>
          </a:p>
          <a:p>
            <a:pPr indent="-3365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de-DE" sz="1700"/>
              <a:t>kubectl get pods -n istio-system</a:t>
            </a:r>
            <a:endParaRPr sz="1700"/>
          </a:p>
          <a:p>
            <a:pPr indent="-3365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de-DE" sz="1700"/>
              <a:t>kubectl get svc</a:t>
            </a:r>
            <a:endParaRPr sz="1700"/>
          </a:p>
          <a:p>
            <a:pPr indent="-3365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de-DE" sz="1700"/>
              <a:t>kubectl get svc -n istio-system</a:t>
            </a:r>
            <a:endParaRPr sz="1700"/>
          </a:p>
          <a:p>
            <a:pPr indent="-3365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de-DE" sz="1700"/>
              <a:t>Weglassen wenn Zeitmangel</a:t>
            </a:r>
            <a:endParaRPr sz="1700"/>
          </a:p>
        </p:txBody>
      </p:sp>
      <p:sp>
        <p:nvSpPr>
          <p:cNvPr id="242" name="Google Shape;242;g761b6ab3ff_0_3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7628c1673d_0_0:notes"/>
          <p:cNvSpPr/>
          <p:nvPr>
            <p:ph idx="2" type="sldImg"/>
          </p:nvPr>
        </p:nvSpPr>
        <p:spPr>
          <a:xfrm>
            <a:off x="1004888" y="685800"/>
            <a:ext cx="4848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55" name="Google Shape;255;g7628c1673d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700"/>
              <a:t>Marvin</a:t>
            </a:r>
            <a:endParaRPr sz="1700"/>
          </a:p>
        </p:txBody>
      </p:sp>
      <p:sp>
        <p:nvSpPr>
          <p:cNvPr id="256" name="Google Shape;256;g7628c1673d_0_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7634fe508f_0_8:notes"/>
          <p:cNvSpPr/>
          <p:nvPr>
            <p:ph idx="2" type="sldImg"/>
          </p:nvPr>
        </p:nvSpPr>
        <p:spPr>
          <a:xfrm>
            <a:off x="1004888" y="685800"/>
            <a:ext cx="4848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65" name="Google Shape;265;g7634fe508f_0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t/>
            </a:r>
            <a:endParaRPr sz="1700"/>
          </a:p>
        </p:txBody>
      </p:sp>
      <p:sp>
        <p:nvSpPr>
          <p:cNvPr id="266" name="Google Shape;266;g7634fe508f_0_8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61b6ab3ff_2_5:notes"/>
          <p:cNvSpPr/>
          <p:nvPr>
            <p:ph idx="2" type="sldImg"/>
          </p:nvPr>
        </p:nvSpPr>
        <p:spPr>
          <a:xfrm>
            <a:off x="1004888" y="685800"/>
            <a:ext cx="4848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74" name="Google Shape;274;g761b6ab3ff_2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700"/>
              <a:t>Marvin</a:t>
            </a:r>
            <a:endParaRPr sz="1700"/>
          </a:p>
        </p:txBody>
      </p:sp>
      <p:sp>
        <p:nvSpPr>
          <p:cNvPr id="275" name="Google Shape;275;g761b6ab3ff_2_5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7c3ff11ca3_0_24:notes"/>
          <p:cNvSpPr/>
          <p:nvPr>
            <p:ph idx="2" type="sldImg"/>
          </p:nvPr>
        </p:nvSpPr>
        <p:spPr>
          <a:xfrm>
            <a:off x="1004888" y="685800"/>
            <a:ext cx="4848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7c3ff11ca3_0_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Marvin</a:t>
            </a:r>
            <a:endParaRPr/>
          </a:p>
        </p:txBody>
      </p:sp>
      <p:sp>
        <p:nvSpPr>
          <p:cNvPr id="283" name="Google Shape;283;g7c3ff11ca3_0_24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634fe508f_1_14:notes"/>
          <p:cNvSpPr/>
          <p:nvPr>
            <p:ph idx="2" type="sldImg"/>
          </p:nvPr>
        </p:nvSpPr>
        <p:spPr>
          <a:xfrm>
            <a:off x="1004888" y="685800"/>
            <a:ext cx="4848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93" name="Google Shape;293;g7634fe508f_1_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700"/>
              <a:t>marvin</a:t>
            </a:r>
            <a:endParaRPr sz="1700"/>
          </a:p>
          <a:p>
            <a:pPr indent="-33655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700"/>
              <a:buChar char="-"/>
            </a:pPr>
            <a:r>
              <a:rPr lang="de-DE" sz="1700"/>
              <a:t>Falls irgendwas nicht funktioniert</a:t>
            </a:r>
            <a:endParaRPr sz="1700"/>
          </a:p>
        </p:txBody>
      </p:sp>
      <p:sp>
        <p:nvSpPr>
          <p:cNvPr id="294" name="Google Shape;294;g7634fe508f_1_14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de-DE"/>
              <a:t>Marvin</a:t>
            </a:r>
            <a:endParaRPr/>
          </a:p>
        </p:txBody>
      </p:sp>
      <p:sp>
        <p:nvSpPr>
          <p:cNvPr id="65" name="Google Shape;65;p2:notes"/>
          <p:cNvSpPr/>
          <p:nvPr>
            <p:ph idx="2" type="sldImg"/>
          </p:nvPr>
        </p:nvSpPr>
        <p:spPr>
          <a:xfrm>
            <a:off x="1004888" y="685800"/>
            <a:ext cx="4848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6cb610f3fc_2_56:notes"/>
          <p:cNvSpPr/>
          <p:nvPr>
            <p:ph idx="2" type="sldImg"/>
          </p:nvPr>
        </p:nvSpPr>
        <p:spPr>
          <a:xfrm>
            <a:off x="1004888" y="685800"/>
            <a:ext cx="4848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01" name="Google Shape;301;g6cb610f3fc_2_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Kevin</a:t>
            </a:r>
            <a:endParaRPr sz="11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We’ve taken a quick look on services meshes. After going through the fundamentals and basic idea, we focused on Istio and gave an overview for its use cases with the bookinfo-application. </a:t>
            </a:r>
            <a:endParaRPr sz="11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700"/>
              <a:t>→ We expect todays products will keep changing</a:t>
            </a:r>
            <a:endParaRPr sz="14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100"/>
              <a:t>After all Pros: </a:t>
            </a:r>
            <a:r>
              <a:rPr lang="de-DE" sz="1100"/>
              <a:t>A team of experts can take care of the tasks, otherwise </a:t>
            </a:r>
            <a:r>
              <a:rPr b="1" lang="de-DE" sz="1100"/>
              <a:t>every</a:t>
            </a:r>
            <a:r>
              <a:rPr lang="de-DE" sz="1100"/>
              <a:t> developer has to do these tasks</a:t>
            </a:r>
            <a:endParaRPr i="1"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de-DE" sz="1100"/>
              <a:t>Cons</a:t>
            </a:r>
            <a:endParaRPr i="1" sz="1100"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i="1" lang="de-DE" sz="1100"/>
              <a:t>Complexity</a:t>
            </a:r>
            <a:r>
              <a:rPr lang="de-DE" sz="1100"/>
              <a:t>: Having a service mesh drastically increase the number of runtime instances that you have in a given microservice implementation.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i="1" lang="de-DE" sz="1100"/>
              <a:t>Adding extra hops</a:t>
            </a:r>
            <a:r>
              <a:rPr lang="de-DE" sz="1100"/>
              <a:t>: Each service call has to go through an extra hop(through service mesh sidecar proxy).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i="1" lang="de-DE" sz="1100"/>
              <a:t>Service Meshes address a subset of problems</a:t>
            </a:r>
            <a:r>
              <a:rPr lang="de-DE" sz="1100"/>
              <a:t>: Service mesh only address a subset of inter-service communication problems, but there are a lot of complex problems such as complex routing, transformation/type mapping, integrating with other services and systems, to be solved at your microservice’s business logic.</a:t>
            </a:r>
            <a:endParaRPr sz="1100"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i="1" lang="de-DE" sz="1100"/>
              <a:t>Immature</a:t>
            </a:r>
            <a:r>
              <a:rPr lang="de-DE" sz="1100"/>
              <a:t>: Service mesh technologies are relatively new to be declared as full production ready for large-scale deployments.</a:t>
            </a:r>
            <a:endParaRPr sz="1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6cb610f3fc_2_56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7:notes"/>
          <p:cNvSpPr/>
          <p:nvPr>
            <p:ph idx="2" type="sldImg"/>
          </p:nvPr>
        </p:nvSpPr>
        <p:spPr>
          <a:xfrm>
            <a:off x="1004888" y="685800"/>
            <a:ext cx="4848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6cb610f3fc_2_68:notes"/>
          <p:cNvSpPr/>
          <p:nvPr>
            <p:ph idx="2" type="sldImg"/>
          </p:nvPr>
        </p:nvSpPr>
        <p:spPr>
          <a:xfrm>
            <a:off x="1004888" y="685800"/>
            <a:ext cx="4848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17" name="Google Shape;317;g6cb610f3fc_2_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6cb610f3fc_2_68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5:notes"/>
          <p:cNvSpPr/>
          <p:nvPr>
            <p:ph idx="2" type="sldImg"/>
          </p:nvPr>
        </p:nvSpPr>
        <p:spPr>
          <a:xfrm>
            <a:off x="1004888" y="685800"/>
            <a:ext cx="4848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2" name="Google Shape;72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Richard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What is the problem service-meshes are the solution for?</a:t>
            </a:r>
            <a:endParaRPr/>
          </a:p>
        </p:txBody>
      </p:sp>
      <p:sp>
        <p:nvSpPr>
          <p:cNvPr id="73" name="Google Shape;73;p5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6cb610f3fc_1_0:notes"/>
          <p:cNvSpPr/>
          <p:nvPr>
            <p:ph idx="2" type="sldImg"/>
          </p:nvPr>
        </p:nvSpPr>
        <p:spPr>
          <a:xfrm>
            <a:off x="1004888" y="685800"/>
            <a:ext cx="4848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80" name="Google Shape;80;g6cb610f3fc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Richard</a:t>
            </a:r>
            <a:endParaRPr/>
          </a:p>
        </p:txBody>
      </p:sp>
      <p:sp>
        <p:nvSpPr>
          <p:cNvPr id="81" name="Google Shape;81;g6cb610f3fc_1_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6cb610f3fc_2_21:notes"/>
          <p:cNvSpPr/>
          <p:nvPr>
            <p:ph idx="2" type="sldImg"/>
          </p:nvPr>
        </p:nvSpPr>
        <p:spPr>
          <a:xfrm>
            <a:off x="1004888" y="685800"/>
            <a:ext cx="4848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2" name="Google Shape;92;g6cb610f3fc_2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Richard</a:t>
            </a:r>
            <a:endParaRPr/>
          </a:p>
        </p:txBody>
      </p:sp>
      <p:sp>
        <p:nvSpPr>
          <p:cNvPr id="93" name="Google Shape;93;g6cb610f3fc_2_21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6cb610f3fc_2_14:notes"/>
          <p:cNvSpPr/>
          <p:nvPr>
            <p:ph idx="2" type="sldImg"/>
          </p:nvPr>
        </p:nvSpPr>
        <p:spPr>
          <a:xfrm>
            <a:off x="1004888" y="685800"/>
            <a:ext cx="4848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9" name="Google Shape;109;g6cb610f3fc_2_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Richard</a:t>
            </a:r>
            <a:endParaRPr/>
          </a:p>
        </p:txBody>
      </p:sp>
      <p:sp>
        <p:nvSpPr>
          <p:cNvPr id="110" name="Google Shape;110;g6cb610f3fc_2_14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6cb610f3fc_2_7:notes"/>
          <p:cNvSpPr/>
          <p:nvPr>
            <p:ph idx="2" type="sldImg"/>
          </p:nvPr>
        </p:nvSpPr>
        <p:spPr>
          <a:xfrm>
            <a:off x="1004888" y="685800"/>
            <a:ext cx="4848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6" name="Google Shape;126;g6cb610f3fc_2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Richard</a:t>
            </a:r>
            <a:endParaRPr/>
          </a:p>
        </p:txBody>
      </p:sp>
      <p:sp>
        <p:nvSpPr>
          <p:cNvPr id="127" name="Google Shape;127;g6cb610f3fc_2_7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6cb610f3fc_7_5:notes"/>
          <p:cNvSpPr/>
          <p:nvPr>
            <p:ph idx="2" type="sldImg"/>
          </p:nvPr>
        </p:nvSpPr>
        <p:spPr>
          <a:xfrm>
            <a:off x="1004888" y="685800"/>
            <a:ext cx="4848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6" name="Google Shape;136;g6cb610f3fc_7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/>
              <a:t>Marvin Minute 5</a:t>
            </a:r>
            <a:endParaRPr b="1" sz="1400"/>
          </a:p>
        </p:txBody>
      </p:sp>
      <p:sp>
        <p:nvSpPr>
          <p:cNvPr id="137" name="Google Shape;137;g6cb610f3fc_7_5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634fe508f_1_0:notes"/>
          <p:cNvSpPr/>
          <p:nvPr>
            <p:ph idx="2" type="sldImg"/>
          </p:nvPr>
        </p:nvSpPr>
        <p:spPr>
          <a:xfrm>
            <a:off x="1004888" y="685800"/>
            <a:ext cx="4848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5" name="Google Shape;145;g7634fe508f_1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Marvin</a:t>
            </a:r>
            <a:endParaRPr/>
          </a:p>
          <a:p>
            <a:pPr indent="-3048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de-DE"/>
              <a:t>Zero trust inside the mesh</a:t>
            </a:r>
            <a:endParaRPr/>
          </a:p>
          <a:p>
            <a:pPr indent="-3048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de-DE"/>
              <a:t>Restrict access for a particular user or device</a:t>
            </a:r>
            <a:endParaRPr/>
          </a:p>
          <a:p>
            <a:pPr indent="-3429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de-DE"/>
              <a:t>Attribut für User wird im Request gesetzt</a:t>
            </a:r>
            <a:endParaRPr/>
          </a:p>
          <a:p>
            <a:pPr indent="-3175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de-DE"/>
              <a:t>JWT: JSON web tokens</a:t>
            </a:r>
            <a:endParaRPr/>
          </a:p>
          <a:p>
            <a:pPr indent="-3175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de-DE"/>
              <a:t>OAuth Protokoll und OpenID Connect</a:t>
            </a:r>
            <a:endParaRPr/>
          </a:p>
        </p:txBody>
      </p:sp>
      <p:sp>
        <p:nvSpPr>
          <p:cNvPr id="146" name="Google Shape;146;g7634fe508f_1_0:notes"/>
          <p:cNvSpPr txBox="1"/>
          <p:nvPr>
            <p:ph idx="12" type="sldNum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foli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7006" y="684995"/>
            <a:ext cx="1374362" cy="187226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9"/>
          <p:cNvSpPr txBox="1"/>
          <p:nvPr>
            <p:ph type="ctrTitle"/>
          </p:nvPr>
        </p:nvSpPr>
        <p:spPr>
          <a:xfrm>
            <a:off x="522288" y="4718050"/>
            <a:ext cx="6985000" cy="719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9"/>
          <p:cNvSpPr txBox="1"/>
          <p:nvPr>
            <p:ph idx="1" type="subTitle"/>
          </p:nvPr>
        </p:nvSpPr>
        <p:spPr>
          <a:xfrm>
            <a:off x="522288" y="5294313"/>
            <a:ext cx="6985000" cy="1008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i="1" sz="2400"/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11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lvl="3" algn="l">
              <a:lnSpc>
                <a:spcPct val="11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4pPr>
            <a:lvl5pPr lvl="4" algn="l">
              <a:lnSpc>
                <a:spcPct val="11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5pPr>
            <a:lvl6pPr lvl="5" algn="l">
              <a:lnSpc>
                <a:spcPct val="11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6pPr>
            <a:lvl7pPr lvl="6" algn="l">
              <a:lnSpc>
                <a:spcPct val="11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7pPr>
            <a:lvl8pPr lvl="7" algn="l">
              <a:lnSpc>
                <a:spcPct val="11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8pPr>
            <a:lvl9pPr lvl="8" algn="l">
              <a:lnSpc>
                <a:spcPct val="110000"/>
              </a:lnSpc>
              <a:spcBef>
                <a:spcPts val="720"/>
              </a:spcBef>
              <a:spcAft>
                <a:spcPts val="720"/>
              </a:spcAft>
              <a:buClr>
                <a:schemeClr val="dk1"/>
              </a:buClr>
              <a:buSzPts val="1800"/>
              <a:buChar char="-"/>
              <a:defRPr/>
            </a:lvl9pPr>
          </a:lstStyle>
          <a:p/>
        </p:txBody>
      </p:sp>
      <p:sp>
        <p:nvSpPr>
          <p:cNvPr id="20" name="Google Shape;20;p19"/>
          <p:cNvSpPr/>
          <p:nvPr/>
        </p:nvSpPr>
        <p:spPr>
          <a:xfrm>
            <a:off x="9307250" y="5221623"/>
            <a:ext cx="936130" cy="16562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37150" lIns="182875" spcFirstLastPara="1" rIns="182875" wrap="square" tIns="1371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Google Shape;2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8802" y="1837155"/>
            <a:ext cx="2451411" cy="48966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, Diagramm und Text" type="chartAndTx">
  <p:cSld name="CHART_AND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8"/>
          <p:cNvSpPr txBox="1"/>
          <p:nvPr>
            <p:ph type="title"/>
          </p:nvPr>
        </p:nvSpPr>
        <p:spPr>
          <a:xfrm>
            <a:off x="522288" y="671513"/>
            <a:ext cx="9648825" cy="949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28"/>
          <p:cNvSpPr/>
          <p:nvPr>
            <p:ph idx="2" type="chart"/>
          </p:nvPr>
        </p:nvSpPr>
        <p:spPr>
          <a:xfrm>
            <a:off x="522288" y="2138363"/>
            <a:ext cx="4135437" cy="45227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-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-"/>
              <a:defRPr b="0" i="1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-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-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-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-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0000"/>
              </a:lnSpc>
              <a:spcBef>
                <a:spcPts val="680"/>
              </a:spcBef>
              <a:spcAft>
                <a:spcPts val="680"/>
              </a:spcAft>
              <a:buClr>
                <a:schemeClr val="dk1"/>
              </a:buClr>
              <a:buSzPts val="1700"/>
              <a:buFont typeface="Arial"/>
              <a:buChar char="-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28"/>
          <p:cNvSpPr txBox="1"/>
          <p:nvPr>
            <p:ph idx="1" type="body"/>
          </p:nvPr>
        </p:nvSpPr>
        <p:spPr>
          <a:xfrm>
            <a:off x="4810125" y="2138363"/>
            <a:ext cx="4137025" cy="45227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indent="-342900" lvl="3" marL="1828800" algn="l">
              <a:lnSpc>
                <a:spcPct val="11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4pPr>
            <a:lvl5pPr indent="-342900" lvl="4" marL="2286000" algn="l">
              <a:lnSpc>
                <a:spcPct val="11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5pPr>
            <a:lvl6pPr indent="-342900" lvl="5" marL="2743200" algn="l">
              <a:lnSpc>
                <a:spcPct val="11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6pPr>
            <a:lvl7pPr indent="-342900" lvl="6" marL="3200400" algn="l">
              <a:lnSpc>
                <a:spcPct val="11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7pPr>
            <a:lvl8pPr indent="-342900" lvl="7" marL="3657600" algn="l">
              <a:lnSpc>
                <a:spcPct val="11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8pPr>
            <a:lvl9pPr indent="-342900" lvl="8" marL="4114800" algn="l">
              <a:lnSpc>
                <a:spcPct val="110000"/>
              </a:lnSpc>
              <a:spcBef>
                <a:spcPts val="720"/>
              </a:spcBef>
              <a:spcAft>
                <a:spcPts val="720"/>
              </a:spcAft>
              <a:buClr>
                <a:schemeClr val="dk1"/>
              </a:buClr>
              <a:buSzPts val="1800"/>
              <a:buChar char="-"/>
              <a:defRPr/>
            </a:lvl9pPr>
          </a:lstStyle>
          <a:p/>
        </p:txBody>
      </p:sp>
      <p:sp>
        <p:nvSpPr>
          <p:cNvPr id="56" name="Google Shape;56;p28"/>
          <p:cNvSpPr txBox="1"/>
          <p:nvPr>
            <p:ph idx="12" type="sldNum"/>
          </p:nvPr>
        </p:nvSpPr>
        <p:spPr>
          <a:xfrm>
            <a:off x="8947150" y="7165975"/>
            <a:ext cx="1223963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Seite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 und Tabelle" type="tbl">
  <p:cSld name="TAB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0"/>
          <p:cNvSpPr txBox="1"/>
          <p:nvPr>
            <p:ph type="title"/>
          </p:nvPr>
        </p:nvSpPr>
        <p:spPr>
          <a:xfrm>
            <a:off x="522288" y="671513"/>
            <a:ext cx="9648825" cy="949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12" type="sldNum"/>
          </p:nvPr>
        </p:nvSpPr>
        <p:spPr>
          <a:xfrm>
            <a:off x="8947150" y="7165975"/>
            <a:ext cx="1223963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Seite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 und Inhal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1"/>
          <p:cNvSpPr txBox="1"/>
          <p:nvPr>
            <p:ph type="title"/>
          </p:nvPr>
        </p:nvSpPr>
        <p:spPr>
          <a:xfrm>
            <a:off x="522288" y="671513"/>
            <a:ext cx="9648825" cy="949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1"/>
          <p:cNvSpPr txBox="1"/>
          <p:nvPr>
            <p:ph idx="1" type="body"/>
          </p:nvPr>
        </p:nvSpPr>
        <p:spPr>
          <a:xfrm>
            <a:off x="522288" y="2138363"/>
            <a:ext cx="8424862" cy="45227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indent="-342900" lvl="3" marL="1828800" algn="l">
              <a:lnSpc>
                <a:spcPct val="11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4pPr>
            <a:lvl5pPr indent="-342900" lvl="4" marL="2286000" algn="l">
              <a:lnSpc>
                <a:spcPct val="11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5pPr>
            <a:lvl6pPr indent="-342900" lvl="5" marL="2743200" algn="l">
              <a:lnSpc>
                <a:spcPct val="11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6pPr>
            <a:lvl7pPr indent="-342900" lvl="6" marL="3200400" algn="l">
              <a:lnSpc>
                <a:spcPct val="11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7pPr>
            <a:lvl8pPr indent="-342900" lvl="7" marL="3657600" algn="l">
              <a:lnSpc>
                <a:spcPct val="11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8pPr>
            <a:lvl9pPr indent="-342900" lvl="8" marL="4114800" algn="l">
              <a:lnSpc>
                <a:spcPct val="110000"/>
              </a:lnSpc>
              <a:spcBef>
                <a:spcPts val="720"/>
              </a:spcBef>
              <a:spcAft>
                <a:spcPts val="720"/>
              </a:spcAft>
              <a:buClr>
                <a:schemeClr val="dk1"/>
              </a:buClr>
              <a:buSzPts val="1800"/>
              <a:buChar char="-"/>
              <a:defRPr/>
            </a:lvl9pPr>
          </a:lstStyle>
          <a:p/>
        </p:txBody>
      </p:sp>
      <p:sp>
        <p:nvSpPr>
          <p:cNvPr id="28" name="Google Shape;28;p21"/>
          <p:cNvSpPr txBox="1"/>
          <p:nvPr>
            <p:ph idx="12" type="sldNum"/>
          </p:nvPr>
        </p:nvSpPr>
        <p:spPr>
          <a:xfrm>
            <a:off x="8947150" y="7165975"/>
            <a:ext cx="1223963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Seite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, Text und ClipArt" type="txAndClipArt">
  <p:cSld name="TEXT_AND_CLIPAR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2"/>
          <p:cNvSpPr txBox="1"/>
          <p:nvPr>
            <p:ph type="title"/>
          </p:nvPr>
        </p:nvSpPr>
        <p:spPr>
          <a:xfrm>
            <a:off x="522288" y="671513"/>
            <a:ext cx="9648825" cy="949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2"/>
          <p:cNvSpPr txBox="1"/>
          <p:nvPr>
            <p:ph idx="1" type="body"/>
          </p:nvPr>
        </p:nvSpPr>
        <p:spPr>
          <a:xfrm>
            <a:off x="522288" y="2138363"/>
            <a:ext cx="4135437" cy="45227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indent="-342900" lvl="3" marL="1828800" algn="l">
              <a:lnSpc>
                <a:spcPct val="11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4pPr>
            <a:lvl5pPr indent="-342900" lvl="4" marL="2286000" algn="l">
              <a:lnSpc>
                <a:spcPct val="11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5pPr>
            <a:lvl6pPr indent="-342900" lvl="5" marL="2743200" algn="l">
              <a:lnSpc>
                <a:spcPct val="11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6pPr>
            <a:lvl7pPr indent="-342900" lvl="6" marL="3200400" algn="l">
              <a:lnSpc>
                <a:spcPct val="11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7pPr>
            <a:lvl8pPr indent="-342900" lvl="7" marL="3657600" algn="l">
              <a:lnSpc>
                <a:spcPct val="11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8pPr>
            <a:lvl9pPr indent="-342900" lvl="8" marL="4114800" algn="l">
              <a:lnSpc>
                <a:spcPct val="110000"/>
              </a:lnSpc>
              <a:spcBef>
                <a:spcPts val="720"/>
              </a:spcBef>
              <a:spcAft>
                <a:spcPts val="720"/>
              </a:spcAft>
              <a:buClr>
                <a:schemeClr val="dk1"/>
              </a:buClr>
              <a:buSzPts val="1800"/>
              <a:buChar char="-"/>
              <a:defRPr/>
            </a:lvl9pPr>
          </a:lstStyle>
          <a:p/>
        </p:txBody>
      </p:sp>
      <p:sp>
        <p:nvSpPr>
          <p:cNvPr id="32" name="Google Shape;32;p22"/>
          <p:cNvSpPr/>
          <p:nvPr>
            <p:ph idx="2" type="clipArt"/>
          </p:nvPr>
        </p:nvSpPr>
        <p:spPr>
          <a:xfrm>
            <a:off x="4810125" y="2138363"/>
            <a:ext cx="4137025" cy="45227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1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1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-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1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-"/>
              <a:defRPr b="0" i="1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1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-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1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-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1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-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1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-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10000"/>
              </a:lnSpc>
              <a:spcBef>
                <a:spcPts val="680"/>
              </a:spcBef>
              <a:spcAft>
                <a:spcPts val="680"/>
              </a:spcAft>
              <a:buClr>
                <a:schemeClr val="dk1"/>
              </a:buClr>
              <a:buSzPts val="1700"/>
              <a:buFont typeface="Arial"/>
              <a:buChar char="-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22"/>
          <p:cNvSpPr txBox="1"/>
          <p:nvPr>
            <p:ph idx="12" type="sldNum"/>
          </p:nvPr>
        </p:nvSpPr>
        <p:spPr>
          <a:xfrm>
            <a:off x="8947150" y="7165975"/>
            <a:ext cx="1223963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Seite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r Titel" type="titleOnly">
  <p:cSld name="TITLE_ONLY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3"/>
          <p:cNvSpPr txBox="1"/>
          <p:nvPr>
            <p:ph type="title"/>
          </p:nvPr>
        </p:nvSpPr>
        <p:spPr>
          <a:xfrm>
            <a:off x="522288" y="671513"/>
            <a:ext cx="9648825" cy="949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3"/>
          <p:cNvSpPr txBox="1"/>
          <p:nvPr>
            <p:ph idx="12" type="sldNum"/>
          </p:nvPr>
        </p:nvSpPr>
        <p:spPr>
          <a:xfrm>
            <a:off x="8947150" y="7165975"/>
            <a:ext cx="1223963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Seite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Zwei Inhalte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4"/>
          <p:cNvSpPr txBox="1"/>
          <p:nvPr>
            <p:ph type="title"/>
          </p:nvPr>
        </p:nvSpPr>
        <p:spPr>
          <a:xfrm>
            <a:off x="522288" y="671513"/>
            <a:ext cx="9648825" cy="949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4"/>
          <p:cNvSpPr txBox="1"/>
          <p:nvPr>
            <p:ph idx="1" type="body"/>
          </p:nvPr>
        </p:nvSpPr>
        <p:spPr>
          <a:xfrm>
            <a:off x="522288" y="2138363"/>
            <a:ext cx="4135437" cy="45227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algn="l">
              <a:lnSpc>
                <a:spcPct val="11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6550" lvl="2" marL="1371600" algn="l">
              <a:lnSpc>
                <a:spcPct val="11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  <a:defRPr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6550" lvl="3" marL="1828800" algn="l">
              <a:lnSpc>
                <a:spcPct val="11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  <a:defRPr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6550" lvl="4" marL="2286000" algn="l">
              <a:lnSpc>
                <a:spcPct val="11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  <a:defRPr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1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/>
            </a:lvl6pPr>
            <a:lvl7pPr indent="-342900" lvl="6" marL="3200400" algn="l">
              <a:lnSpc>
                <a:spcPct val="11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/>
            </a:lvl7pPr>
            <a:lvl8pPr indent="-342900" lvl="7" marL="3657600" algn="l">
              <a:lnSpc>
                <a:spcPct val="11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/>
            </a:lvl8pPr>
            <a:lvl9pPr indent="-342900" lvl="8" marL="4114800" algn="l">
              <a:lnSpc>
                <a:spcPct val="110000"/>
              </a:lnSpc>
              <a:spcBef>
                <a:spcPts val="720"/>
              </a:spcBef>
              <a:spcAft>
                <a:spcPts val="720"/>
              </a:spcAft>
              <a:buClr>
                <a:schemeClr val="dk1"/>
              </a:buClr>
              <a:buSzPts val="1800"/>
              <a:buChar char="-"/>
              <a:defRPr sz="1800"/>
            </a:lvl9pPr>
          </a:lstStyle>
          <a:p/>
        </p:txBody>
      </p:sp>
      <p:sp>
        <p:nvSpPr>
          <p:cNvPr id="40" name="Google Shape;40;p24"/>
          <p:cNvSpPr txBox="1"/>
          <p:nvPr>
            <p:ph idx="2" type="body"/>
          </p:nvPr>
        </p:nvSpPr>
        <p:spPr>
          <a:xfrm>
            <a:off x="4810125" y="2138363"/>
            <a:ext cx="4137025" cy="45227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algn="l">
              <a:lnSpc>
                <a:spcPct val="11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6550" lvl="2" marL="1371600" algn="l">
              <a:lnSpc>
                <a:spcPct val="11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  <a:defRPr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6550" lvl="3" marL="1828800" algn="l">
              <a:lnSpc>
                <a:spcPct val="11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  <a:defRPr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6550" lvl="4" marL="2286000" algn="l">
              <a:lnSpc>
                <a:spcPct val="11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1700"/>
              <a:buChar char="-"/>
              <a:defRPr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11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/>
            </a:lvl6pPr>
            <a:lvl7pPr indent="-342900" lvl="6" marL="3200400" algn="l">
              <a:lnSpc>
                <a:spcPct val="11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/>
            </a:lvl7pPr>
            <a:lvl8pPr indent="-342900" lvl="7" marL="3657600" algn="l">
              <a:lnSpc>
                <a:spcPct val="11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 sz="1800"/>
            </a:lvl8pPr>
            <a:lvl9pPr indent="-342900" lvl="8" marL="4114800" algn="l">
              <a:lnSpc>
                <a:spcPct val="110000"/>
              </a:lnSpc>
              <a:spcBef>
                <a:spcPts val="720"/>
              </a:spcBef>
              <a:spcAft>
                <a:spcPts val="720"/>
              </a:spcAft>
              <a:buClr>
                <a:schemeClr val="dk1"/>
              </a:buClr>
              <a:buSzPts val="1800"/>
              <a:buChar char="-"/>
              <a:defRPr sz="1800"/>
            </a:lvl9pPr>
          </a:lstStyle>
          <a:p/>
        </p:txBody>
      </p:sp>
      <p:sp>
        <p:nvSpPr>
          <p:cNvPr id="41" name="Google Shape;41;p24"/>
          <p:cNvSpPr txBox="1"/>
          <p:nvPr>
            <p:ph idx="12" type="sldNum"/>
          </p:nvPr>
        </p:nvSpPr>
        <p:spPr>
          <a:xfrm>
            <a:off x="8947150" y="7165975"/>
            <a:ext cx="1223963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Seite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er" type="blank">
  <p:cSld name="BLANK">
    <p:bg>
      <p:bgPr>
        <a:solidFill>
          <a:schemeClr val="lt1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5"/>
          <p:cNvSpPr txBox="1"/>
          <p:nvPr>
            <p:ph idx="12" type="sldNum"/>
          </p:nvPr>
        </p:nvSpPr>
        <p:spPr>
          <a:xfrm>
            <a:off x="8947150" y="7165975"/>
            <a:ext cx="1223963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Seite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el und vertikaler Text" type="vertTx">
  <p:cSld name="VERTICAL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6"/>
          <p:cNvSpPr txBox="1"/>
          <p:nvPr>
            <p:ph type="title"/>
          </p:nvPr>
        </p:nvSpPr>
        <p:spPr>
          <a:xfrm>
            <a:off x="522288" y="671513"/>
            <a:ext cx="9648825" cy="949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26"/>
          <p:cNvSpPr txBox="1"/>
          <p:nvPr>
            <p:ph idx="1" type="body"/>
          </p:nvPr>
        </p:nvSpPr>
        <p:spPr>
          <a:xfrm rot="5400000">
            <a:off x="2473325" y="187326"/>
            <a:ext cx="4522787" cy="84248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indent="-342900" lvl="3" marL="1828800" algn="l">
              <a:lnSpc>
                <a:spcPct val="11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4pPr>
            <a:lvl5pPr indent="-342900" lvl="4" marL="2286000" algn="l">
              <a:lnSpc>
                <a:spcPct val="11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5pPr>
            <a:lvl6pPr indent="-342900" lvl="5" marL="2743200" algn="l">
              <a:lnSpc>
                <a:spcPct val="11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6pPr>
            <a:lvl7pPr indent="-342900" lvl="6" marL="3200400" algn="l">
              <a:lnSpc>
                <a:spcPct val="11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7pPr>
            <a:lvl8pPr indent="-342900" lvl="7" marL="3657600" algn="l">
              <a:lnSpc>
                <a:spcPct val="11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8pPr>
            <a:lvl9pPr indent="-342900" lvl="8" marL="4114800" algn="l">
              <a:lnSpc>
                <a:spcPct val="110000"/>
              </a:lnSpc>
              <a:spcBef>
                <a:spcPts val="720"/>
              </a:spcBef>
              <a:spcAft>
                <a:spcPts val="720"/>
              </a:spcAft>
              <a:buClr>
                <a:schemeClr val="dk1"/>
              </a:buClr>
              <a:buSzPts val="1800"/>
              <a:buChar char="-"/>
              <a:defRPr/>
            </a:lvl9pPr>
          </a:lstStyle>
          <a:p/>
        </p:txBody>
      </p:sp>
      <p:sp>
        <p:nvSpPr>
          <p:cNvPr id="47" name="Google Shape;47;p26"/>
          <p:cNvSpPr txBox="1"/>
          <p:nvPr>
            <p:ph idx="12" type="sldNum"/>
          </p:nvPr>
        </p:nvSpPr>
        <p:spPr>
          <a:xfrm>
            <a:off x="8947150" y="7165975"/>
            <a:ext cx="1223963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Seite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kaler Titel und Text" type="vertTitleAndTx">
  <p:cSld name="VERTICAL_TITLE_AND_VERTICAL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7"/>
          <p:cNvSpPr txBox="1"/>
          <p:nvPr>
            <p:ph type="title"/>
          </p:nvPr>
        </p:nvSpPr>
        <p:spPr>
          <a:xfrm rot="5400000">
            <a:off x="5970588" y="2460625"/>
            <a:ext cx="5989637" cy="24114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7"/>
          <p:cNvSpPr txBox="1"/>
          <p:nvPr>
            <p:ph idx="1" type="body"/>
          </p:nvPr>
        </p:nvSpPr>
        <p:spPr>
          <a:xfrm rot="5400000">
            <a:off x="1069975" y="123825"/>
            <a:ext cx="5989637" cy="70850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342900" lvl="1" marL="914400" algn="l">
              <a:lnSpc>
                <a:spcPct val="11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1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3pPr>
            <a:lvl4pPr indent="-342900" lvl="3" marL="1828800" algn="l">
              <a:lnSpc>
                <a:spcPct val="11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4pPr>
            <a:lvl5pPr indent="-342900" lvl="4" marL="2286000" algn="l">
              <a:lnSpc>
                <a:spcPct val="11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5pPr>
            <a:lvl6pPr indent="-342900" lvl="5" marL="2743200" algn="l">
              <a:lnSpc>
                <a:spcPct val="11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6pPr>
            <a:lvl7pPr indent="-342900" lvl="6" marL="3200400" algn="l">
              <a:lnSpc>
                <a:spcPct val="11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7pPr>
            <a:lvl8pPr indent="-342900" lvl="7" marL="3657600" algn="l">
              <a:lnSpc>
                <a:spcPct val="110000"/>
              </a:lnSpc>
              <a:spcBef>
                <a:spcPts val="72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  <a:defRPr/>
            </a:lvl8pPr>
            <a:lvl9pPr indent="-342900" lvl="8" marL="4114800" algn="l">
              <a:lnSpc>
                <a:spcPct val="110000"/>
              </a:lnSpc>
              <a:spcBef>
                <a:spcPts val="720"/>
              </a:spcBef>
              <a:spcAft>
                <a:spcPts val="720"/>
              </a:spcAft>
              <a:buClr>
                <a:schemeClr val="dk1"/>
              </a:buClr>
              <a:buSzPts val="1800"/>
              <a:buChar char="-"/>
              <a:defRPr/>
            </a:lvl9pPr>
          </a:lstStyle>
          <a:p/>
        </p:txBody>
      </p:sp>
      <p:sp>
        <p:nvSpPr>
          <p:cNvPr id="51" name="Google Shape;51;p27"/>
          <p:cNvSpPr txBox="1"/>
          <p:nvPr>
            <p:ph idx="12" type="sldNum"/>
          </p:nvPr>
        </p:nvSpPr>
        <p:spPr>
          <a:xfrm>
            <a:off x="8947150" y="7165975"/>
            <a:ext cx="1223963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Seite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9451270" y="5365645"/>
            <a:ext cx="720100" cy="144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18"/>
          <p:cNvSpPr txBox="1"/>
          <p:nvPr>
            <p:ph type="title"/>
          </p:nvPr>
        </p:nvSpPr>
        <p:spPr>
          <a:xfrm>
            <a:off x="522288" y="671513"/>
            <a:ext cx="9648825" cy="949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18"/>
          <p:cNvSpPr txBox="1"/>
          <p:nvPr>
            <p:ph idx="1" type="body"/>
          </p:nvPr>
        </p:nvSpPr>
        <p:spPr>
          <a:xfrm>
            <a:off x="522288" y="2138363"/>
            <a:ext cx="8424862" cy="45227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1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6550" lvl="2" marL="1371600" marR="0" rtl="0" algn="l">
              <a:lnSpc>
                <a:spcPct val="11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-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6550" lvl="3" marL="1828800" marR="0" rtl="0" algn="l">
              <a:lnSpc>
                <a:spcPct val="11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-"/>
              <a:defRPr b="0" i="1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6550" lvl="4" marL="2286000" marR="0" rtl="0" algn="l">
              <a:lnSpc>
                <a:spcPct val="11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-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6550" lvl="5" marL="2743200" marR="0" rtl="0" algn="l">
              <a:lnSpc>
                <a:spcPct val="11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-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6550" lvl="6" marL="3200400" marR="0" rtl="0" algn="l">
              <a:lnSpc>
                <a:spcPct val="11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-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6550" lvl="7" marL="3657600" marR="0" rtl="0" algn="l">
              <a:lnSpc>
                <a:spcPct val="110000"/>
              </a:lnSpc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-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6550" lvl="8" marL="4114800" marR="0" rtl="0" algn="l">
              <a:lnSpc>
                <a:spcPct val="110000"/>
              </a:lnSpc>
              <a:spcBef>
                <a:spcPts val="680"/>
              </a:spcBef>
              <a:spcAft>
                <a:spcPts val="680"/>
              </a:spcAft>
              <a:buClr>
                <a:schemeClr val="dk1"/>
              </a:buClr>
              <a:buSzPts val="1700"/>
              <a:buFont typeface="Arial"/>
              <a:buChar char="-"/>
              <a:defRPr b="0" i="0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8"/>
          <p:cNvSpPr txBox="1"/>
          <p:nvPr>
            <p:ph idx="12" type="sldNum"/>
          </p:nvPr>
        </p:nvSpPr>
        <p:spPr>
          <a:xfrm>
            <a:off x="8947150" y="7165975"/>
            <a:ext cx="1223963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Seite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4" name="Google Shape;14;p18"/>
          <p:cNvSpPr txBox="1"/>
          <p:nvPr/>
        </p:nvSpPr>
        <p:spPr>
          <a:xfrm>
            <a:off x="512763" y="7165975"/>
            <a:ext cx="7713662" cy="2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de-DE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Hochschule Hannover</a:t>
            </a:r>
            <a:r>
              <a:rPr b="0" i="0" lang="de-DE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Introduction to </a:t>
            </a:r>
            <a:r>
              <a:rPr i="1" lang="de-DE" sz="1000">
                <a:solidFill>
                  <a:schemeClr val="dk1"/>
                </a:solidFill>
              </a:rPr>
              <a:t>Service Mesh</a:t>
            </a:r>
            <a:r>
              <a:rPr b="0" i="1" lang="de-DE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Marvin Bertram, Richard </a:t>
            </a:r>
            <a:r>
              <a:rPr i="1" lang="de-DE" sz="1000">
                <a:solidFill>
                  <a:schemeClr val="dk1"/>
                </a:solidFill>
              </a:rPr>
              <a:t>Bischof, </a:t>
            </a:r>
            <a:r>
              <a:rPr b="0" i="1" lang="de-DE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Kevin Schulze</a:t>
            </a:r>
            <a:r>
              <a:rPr i="1" lang="de-DE" sz="1000">
                <a:solidFill>
                  <a:schemeClr val="dk1"/>
                </a:solidFill>
              </a:rPr>
              <a:t> </a:t>
            </a:r>
            <a:r>
              <a:rPr lang="de-DE" sz="1000">
                <a:solidFill>
                  <a:schemeClr val="dk1"/>
                </a:solidFill>
              </a:rPr>
              <a:t>10</a:t>
            </a:r>
            <a:r>
              <a:rPr b="0" i="0" lang="de-DE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de-DE" sz="1000">
                <a:solidFill>
                  <a:schemeClr val="dk1"/>
                </a:solidFill>
              </a:rPr>
              <a:t>01</a:t>
            </a:r>
            <a:r>
              <a:rPr b="0" i="0" lang="de-DE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.20</a:t>
            </a:r>
            <a:r>
              <a:rPr lang="de-DE" sz="1000">
                <a:solidFill>
                  <a:schemeClr val="dk1"/>
                </a:solidFill>
              </a:rPr>
              <a:t>20</a:t>
            </a:r>
            <a:endParaRPr/>
          </a:p>
        </p:txBody>
      </p:sp>
      <p:cxnSp>
        <p:nvCxnSpPr>
          <p:cNvPr id="15" name="Google Shape;15;p18"/>
          <p:cNvCxnSpPr/>
          <p:nvPr/>
        </p:nvCxnSpPr>
        <p:spPr>
          <a:xfrm>
            <a:off x="522288" y="7021513"/>
            <a:ext cx="9648825" cy="0"/>
          </a:xfrm>
          <a:prstGeom prst="straightConnector1">
            <a:avLst/>
          </a:prstGeom>
          <a:noFill/>
          <a:ln cap="flat" cmpd="sng" w="50800">
            <a:solidFill>
              <a:srgbClr val="DC3C0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archive.istio.io/v1.0/docs/concepts/traffic-management/#handling-failures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16.png"/><Relationship Id="rId6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17.png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jaegertracing.io/docs/1.9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"/>
          <p:cNvSpPr txBox="1"/>
          <p:nvPr>
            <p:ph type="ctrTitle"/>
          </p:nvPr>
        </p:nvSpPr>
        <p:spPr>
          <a:xfrm>
            <a:off x="514288" y="3751939"/>
            <a:ext cx="6985000" cy="719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3600"/>
              <a:t>Introduction to Service Meshes</a:t>
            </a:r>
            <a:endParaRPr sz="3600"/>
          </a:p>
        </p:txBody>
      </p:sp>
      <p:sp>
        <p:nvSpPr>
          <p:cNvPr id="62" name="Google Shape;62;p1"/>
          <p:cNvSpPr txBox="1"/>
          <p:nvPr>
            <p:ph idx="1" type="subTitle"/>
          </p:nvPr>
        </p:nvSpPr>
        <p:spPr>
          <a:xfrm>
            <a:off x="520560" y="4525636"/>
            <a:ext cx="6985000" cy="10080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Marvin Bertram</a:t>
            </a:r>
            <a:r>
              <a:rPr lang="de-DE"/>
              <a:t>, Richard Bischof, Kevin Schulze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6cf25da496_0_13"/>
          <p:cNvSpPr txBox="1"/>
          <p:nvPr>
            <p:ph idx="12" type="sldNum"/>
          </p:nvPr>
        </p:nvSpPr>
        <p:spPr>
          <a:xfrm>
            <a:off x="8947150" y="7165975"/>
            <a:ext cx="1224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Seite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60" name="Google Shape;160;g6cf25da496_0_13"/>
          <p:cNvSpPr txBox="1"/>
          <p:nvPr>
            <p:ph type="title"/>
          </p:nvPr>
        </p:nvSpPr>
        <p:spPr>
          <a:xfrm>
            <a:off x="522288" y="671513"/>
            <a:ext cx="9648900" cy="9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Chapter 3: Use Case: Traffic Management</a:t>
            </a:r>
            <a:endParaRPr b="0" i="1" sz="2400"/>
          </a:p>
        </p:txBody>
      </p:sp>
      <p:sp>
        <p:nvSpPr>
          <p:cNvPr id="161" name="Google Shape;161;g6cf25da496_0_13"/>
          <p:cNvSpPr txBox="1"/>
          <p:nvPr>
            <p:ph idx="1" type="body"/>
          </p:nvPr>
        </p:nvSpPr>
        <p:spPr>
          <a:xfrm>
            <a:off x="6178225" y="2138375"/>
            <a:ext cx="3993000" cy="32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sz="1800"/>
              <a:t>Traffic rules specified via Pilot</a:t>
            </a:r>
            <a:endParaRPr sz="1800"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sz="1800"/>
              <a:t>Traffic management features:</a:t>
            </a:r>
            <a:endParaRPr sz="1800"/>
          </a:p>
          <a:p>
            <a:pPr indent="-177800" lvl="2" marL="627062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-DE" sz="1800"/>
              <a:t>A/B</a:t>
            </a:r>
            <a:r>
              <a:rPr lang="de-DE" sz="1800"/>
              <a:t> </a:t>
            </a:r>
            <a:r>
              <a:rPr lang="de-DE" sz="1800"/>
              <a:t>testing </a:t>
            </a:r>
            <a:endParaRPr sz="1800"/>
          </a:p>
          <a:p>
            <a:pPr indent="-177800" lvl="2" marL="627062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-DE" sz="1800"/>
              <a:t>Gradual rollouts</a:t>
            </a:r>
            <a:endParaRPr sz="1800"/>
          </a:p>
          <a:p>
            <a:pPr indent="0" lvl="0" marL="627062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sz="1800"/>
              <a:t>handles</a:t>
            </a:r>
            <a:r>
              <a:rPr lang="de-DE" sz="1800">
                <a:uFill>
                  <a:noFill/>
                </a:uFill>
                <a:hlinkClick r:id="rId3"/>
              </a:rPr>
              <a:t> </a:t>
            </a:r>
            <a:r>
              <a:rPr lang="de-DE" sz="1800"/>
              <a:t>failure recovery using:</a:t>
            </a:r>
            <a:endParaRPr sz="1800"/>
          </a:p>
          <a:p>
            <a:pPr indent="-3429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-DE" sz="1800"/>
              <a:t>timeouts</a:t>
            </a:r>
            <a:endParaRPr sz="1800"/>
          </a:p>
          <a:p>
            <a:pPr indent="-3429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-DE" sz="1800"/>
              <a:t>retries</a:t>
            </a:r>
            <a:endParaRPr sz="1800"/>
          </a:p>
          <a:p>
            <a:pPr indent="-3429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-DE" sz="1800"/>
              <a:t>circuit breakers</a:t>
            </a:r>
            <a:endParaRPr sz="1800"/>
          </a:p>
          <a:p>
            <a:pPr indent="-3429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-DE" sz="1800"/>
              <a:t>fault injection</a:t>
            </a:r>
            <a:endParaRPr sz="1800"/>
          </a:p>
        </p:txBody>
      </p:sp>
      <p:pic>
        <p:nvPicPr>
          <p:cNvPr id="162" name="Google Shape;162;g6cf25da496_0_13"/>
          <p:cNvPicPr preferRelativeResize="0"/>
          <p:nvPr/>
        </p:nvPicPr>
        <p:blipFill rotWithShape="1">
          <a:blip r:embed="rId4">
            <a:alphaModFix/>
          </a:blip>
          <a:srcRect b="0" l="4260" r="0" t="50293"/>
          <a:stretch/>
        </p:blipFill>
        <p:spPr>
          <a:xfrm>
            <a:off x="522300" y="4392825"/>
            <a:ext cx="5655926" cy="225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6cf25da496_0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0870" y="2125675"/>
            <a:ext cx="3058792" cy="2254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6cf25da496_0_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00526" y="434025"/>
            <a:ext cx="1224000" cy="9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6cf25da496_0_13"/>
          <p:cNvSpPr txBox="1"/>
          <p:nvPr/>
        </p:nvSpPr>
        <p:spPr>
          <a:xfrm>
            <a:off x="522300" y="6647275"/>
            <a:ext cx="5416200" cy="4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/>
              <a:t>Source: https://archive.istio.io/v1.0/docs/concepts/traffic-management/</a:t>
            </a:r>
            <a:endParaRPr sz="800"/>
          </a:p>
        </p:txBody>
      </p:sp>
      <p:sp>
        <p:nvSpPr>
          <p:cNvPr id="166" name="Google Shape;166;g6cf25da496_0_13"/>
          <p:cNvSpPr txBox="1"/>
          <p:nvPr/>
        </p:nvSpPr>
        <p:spPr>
          <a:xfrm>
            <a:off x="6558600" y="5522575"/>
            <a:ext cx="2641800" cy="13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800">
                <a:solidFill>
                  <a:schemeClr val="dk1"/>
                </a:solidFill>
              </a:rPr>
              <a:t>Realized through the sidecars deployed across the service mesh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cf25da496_0_30"/>
          <p:cNvSpPr txBox="1"/>
          <p:nvPr>
            <p:ph idx="12" type="sldNum"/>
          </p:nvPr>
        </p:nvSpPr>
        <p:spPr>
          <a:xfrm>
            <a:off x="8947150" y="7165975"/>
            <a:ext cx="1224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Seite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73" name="Google Shape;173;g6cf25da496_0_30"/>
          <p:cNvSpPr txBox="1"/>
          <p:nvPr>
            <p:ph type="title"/>
          </p:nvPr>
        </p:nvSpPr>
        <p:spPr>
          <a:xfrm>
            <a:off x="522288" y="671513"/>
            <a:ext cx="9648900" cy="9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Chapter 3: Use Case: Policies &amp; Telemetry</a:t>
            </a:r>
            <a:endParaRPr b="0" i="1" sz="2400"/>
          </a:p>
        </p:txBody>
      </p:sp>
      <p:sp>
        <p:nvSpPr>
          <p:cNvPr id="174" name="Google Shape;174;g6cf25da496_0_30"/>
          <p:cNvSpPr txBox="1"/>
          <p:nvPr>
            <p:ph idx="1" type="body"/>
          </p:nvPr>
        </p:nvSpPr>
        <p:spPr>
          <a:xfrm>
            <a:off x="5612450" y="2138375"/>
            <a:ext cx="3411000" cy="45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b="1" lang="de-DE" sz="1800"/>
              <a:t>Mixer</a:t>
            </a:r>
            <a:r>
              <a:rPr lang="de-DE" sz="1800"/>
              <a:t> is responsible for providing </a:t>
            </a:r>
            <a:r>
              <a:rPr b="1" lang="de-DE" sz="1800"/>
              <a:t>policy controls</a:t>
            </a:r>
            <a:r>
              <a:rPr lang="de-DE" sz="1800"/>
              <a:t> and </a:t>
            </a:r>
            <a:r>
              <a:rPr b="1" lang="de-DE" sz="1800"/>
              <a:t>telemetry collection</a:t>
            </a:r>
            <a:endParaRPr b="1" sz="1800"/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e-DE" sz="1800"/>
              <a:t>The sidecar calls Mixer before each request to perform precondition checks, and after each request to report telemetry</a:t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de-DE" sz="1800"/>
              <a:t>Sidecar has local caching and buffers telemetry</a:t>
            </a:r>
            <a:endParaRPr sz="1800"/>
          </a:p>
        </p:txBody>
      </p:sp>
      <p:pic>
        <p:nvPicPr>
          <p:cNvPr id="175" name="Google Shape;175;g6cf25da496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6525" y="325300"/>
            <a:ext cx="1624674" cy="1218512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g6cf25da496_0_30"/>
          <p:cNvSpPr txBox="1"/>
          <p:nvPr/>
        </p:nvSpPr>
        <p:spPr>
          <a:xfrm>
            <a:off x="8592100" y="1368416"/>
            <a:ext cx="15030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-DE" sz="800">
                <a:solidFill>
                  <a:srgbClr val="111111"/>
                </a:solidFill>
                <a:highlight>
                  <a:srgbClr val="FFFFFF"/>
                </a:highlight>
              </a:rPr>
              <a:t>[Istio, 2019]</a:t>
            </a:r>
            <a:endParaRPr sz="800"/>
          </a:p>
        </p:txBody>
      </p:sp>
      <p:pic>
        <p:nvPicPr>
          <p:cNvPr id="177" name="Google Shape;177;g6cf25da496_0_30"/>
          <p:cNvPicPr preferRelativeResize="0"/>
          <p:nvPr/>
        </p:nvPicPr>
        <p:blipFill rotWithShape="1">
          <a:blip r:embed="rId4">
            <a:alphaModFix/>
          </a:blip>
          <a:srcRect b="0" l="0" r="1739" t="0"/>
          <a:stretch/>
        </p:blipFill>
        <p:spPr>
          <a:xfrm>
            <a:off x="522300" y="2138375"/>
            <a:ext cx="4926526" cy="452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6cf25da496_0_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6825" y="5765423"/>
            <a:ext cx="1792500" cy="420768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6cf25da496_0_30"/>
          <p:cNvSpPr txBox="1"/>
          <p:nvPr/>
        </p:nvSpPr>
        <p:spPr>
          <a:xfrm>
            <a:off x="522300" y="6661175"/>
            <a:ext cx="51171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/>
              <a:t>Source: https://archive.istio.io/v1.0/docs/concepts/policies-and-telemetry/</a:t>
            </a:r>
            <a:endParaRPr sz="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6cb610f3fc_2_42"/>
          <p:cNvSpPr txBox="1"/>
          <p:nvPr>
            <p:ph idx="12" type="sldNum"/>
          </p:nvPr>
        </p:nvSpPr>
        <p:spPr>
          <a:xfrm>
            <a:off x="8947150" y="7165975"/>
            <a:ext cx="1224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Seite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86" name="Google Shape;186;g6cb610f3fc_2_42"/>
          <p:cNvSpPr txBox="1"/>
          <p:nvPr>
            <p:ph type="title"/>
          </p:nvPr>
        </p:nvSpPr>
        <p:spPr>
          <a:xfrm>
            <a:off x="522288" y="671513"/>
            <a:ext cx="9648900" cy="9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Chapter 3: Use Case</a:t>
            </a:r>
            <a:r>
              <a:rPr lang="de-DE"/>
              <a:t>: Observability</a:t>
            </a:r>
            <a:endParaRPr b="0" i="1" sz="2400"/>
          </a:p>
        </p:txBody>
      </p:sp>
      <p:sp>
        <p:nvSpPr>
          <p:cNvPr id="187" name="Google Shape;187;g6cb610f3fc_2_42"/>
          <p:cNvSpPr txBox="1"/>
          <p:nvPr>
            <p:ph idx="1" type="body"/>
          </p:nvPr>
        </p:nvSpPr>
        <p:spPr>
          <a:xfrm>
            <a:off x="522296" y="2138375"/>
            <a:ext cx="5875200" cy="45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sz="1800"/>
              <a:t>Tracing</a:t>
            </a:r>
            <a:endParaRPr sz="1800"/>
          </a:p>
          <a:p>
            <a:pPr indent="-3429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-DE" sz="1800"/>
              <a:t>Determine which microservices are used in a request and their dependencies</a:t>
            </a:r>
            <a:endParaRPr sz="1800"/>
          </a:p>
          <a:p>
            <a:pPr indent="-3429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-DE" sz="1800"/>
              <a:t>Flow through the mesh</a:t>
            </a:r>
            <a:endParaRPr sz="1800"/>
          </a:p>
          <a:p>
            <a:pPr indent="-3429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-DE" sz="1800"/>
              <a:t>Different tracing backends supported:</a:t>
            </a:r>
            <a:endParaRPr sz="1800"/>
          </a:p>
          <a:p>
            <a:pPr indent="-342900" lvl="2" marL="137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de-DE" sz="1800"/>
              <a:t>Jaeger, LightStep, Zipkin</a:t>
            </a:r>
            <a:endParaRPr sz="1800"/>
          </a:p>
          <a:p>
            <a:pPr indent="-342900" lvl="2" marL="13716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de-DE" sz="1800"/>
              <a:t>Default is Envoy</a:t>
            </a:r>
            <a:endParaRPr sz="1800"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sz="1800"/>
              <a:t>Metrics</a:t>
            </a:r>
            <a:endParaRPr sz="1800"/>
          </a:p>
          <a:p>
            <a:pPr indent="-3429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-DE" sz="1800"/>
              <a:t>Inbound, outbound and inside the mesh</a:t>
            </a:r>
            <a:endParaRPr sz="1800"/>
          </a:p>
          <a:p>
            <a:pPr indent="-3429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-DE" sz="1800"/>
              <a:t>Error rates, response times, traffic volume, ...</a:t>
            </a:r>
            <a:endParaRPr sz="1800"/>
          </a:p>
          <a:p>
            <a:pPr indent="-3429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-DE" sz="1800"/>
              <a:t>Proxy-level, service-level, control-plane metrics</a:t>
            </a:r>
            <a:endParaRPr sz="18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sz="1800"/>
              <a:t>Service Graph</a:t>
            </a:r>
            <a:endParaRPr sz="1800"/>
          </a:p>
          <a:p>
            <a:pPr indent="-3429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-DE" sz="1800"/>
              <a:t>Visualizing and monitoring of the service mesh</a:t>
            </a:r>
            <a:endParaRPr sz="1800"/>
          </a:p>
        </p:txBody>
      </p:sp>
      <p:pic>
        <p:nvPicPr>
          <p:cNvPr id="188" name="Google Shape;188;g6cb610f3fc_2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3650" y="1727625"/>
            <a:ext cx="3480375" cy="2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6cb610f3fc_2_42"/>
          <p:cNvSpPr txBox="1"/>
          <p:nvPr/>
        </p:nvSpPr>
        <p:spPr>
          <a:xfrm>
            <a:off x="6715550" y="4089200"/>
            <a:ext cx="3038100" cy="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-DE" sz="800">
                <a:solidFill>
                  <a:srgbClr val="111111"/>
                </a:solidFill>
                <a:highlight>
                  <a:srgbClr val="FFFFFF"/>
                </a:highlight>
              </a:rPr>
              <a:t>[Istio, 2019]</a:t>
            </a:r>
            <a:endParaRPr sz="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6cb610f3fc_9_5"/>
          <p:cNvSpPr txBox="1"/>
          <p:nvPr>
            <p:ph idx="12" type="sldNum"/>
          </p:nvPr>
        </p:nvSpPr>
        <p:spPr>
          <a:xfrm>
            <a:off x="8947150" y="7190640"/>
            <a:ext cx="12240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Seite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96" name="Google Shape;196;g6cb610f3fc_9_5"/>
          <p:cNvSpPr txBox="1"/>
          <p:nvPr>
            <p:ph type="title"/>
          </p:nvPr>
        </p:nvSpPr>
        <p:spPr>
          <a:xfrm>
            <a:off x="522238" y="685788"/>
            <a:ext cx="9648900" cy="9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Chapter 4: Istio: Bookinfo-Application</a:t>
            </a:r>
            <a:endParaRPr b="0" i="1" sz="2400"/>
          </a:p>
        </p:txBody>
      </p:sp>
      <p:sp>
        <p:nvSpPr>
          <p:cNvPr id="197" name="Google Shape;197;g6cb610f3fc_9_5"/>
          <p:cNvSpPr txBox="1"/>
          <p:nvPr/>
        </p:nvSpPr>
        <p:spPr>
          <a:xfrm>
            <a:off x="522250" y="6752595"/>
            <a:ext cx="4533900" cy="2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Source: https://istio.io/docs/examples/bookinfo/noistio.svg</a:t>
            </a:r>
            <a:endParaRPr sz="1000"/>
          </a:p>
        </p:txBody>
      </p:sp>
      <p:sp>
        <p:nvSpPr>
          <p:cNvPr id="198" name="Google Shape;198;g6cb610f3fc_9_5"/>
          <p:cNvSpPr/>
          <p:nvPr/>
        </p:nvSpPr>
        <p:spPr>
          <a:xfrm>
            <a:off x="171450" y="3210275"/>
            <a:ext cx="920100" cy="517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9138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200"/>
              <a:t>Request</a:t>
            </a:r>
            <a:endParaRPr sz="1200"/>
          </a:p>
        </p:txBody>
      </p:sp>
      <p:sp>
        <p:nvSpPr>
          <p:cNvPr id="199" name="Google Shape;199;g6cb610f3fc_9_5"/>
          <p:cNvSpPr/>
          <p:nvPr/>
        </p:nvSpPr>
        <p:spPr>
          <a:xfrm>
            <a:off x="1582113" y="2768941"/>
            <a:ext cx="1543500" cy="1340700"/>
          </a:xfrm>
          <a:prstGeom prst="flowChartAlternateProcess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6cb610f3fc_9_5"/>
          <p:cNvSpPr/>
          <p:nvPr/>
        </p:nvSpPr>
        <p:spPr>
          <a:xfrm>
            <a:off x="1741863" y="2880990"/>
            <a:ext cx="1224000" cy="314100"/>
          </a:xfrm>
          <a:prstGeom prst="flowChartAlternateProcess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productpage</a:t>
            </a:r>
            <a:endParaRPr/>
          </a:p>
        </p:txBody>
      </p:sp>
      <p:sp>
        <p:nvSpPr>
          <p:cNvPr id="201" name="Google Shape;201;g6cb610f3fc_9_5"/>
          <p:cNvSpPr/>
          <p:nvPr/>
        </p:nvSpPr>
        <p:spPr>
          <a:xfrm>
            <a:off x="1741863" y="3717180"/>
            <a:ext cx="1224000" cy="250200"/>
          </a:xfrm>
          <a:prstGeom prst="flowChartAlternateProcess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Envoy</a:t>
            </a:r>
            <a:endParaRPr/>
          </a:p>
        </p:txBody>
      </p:sp>
      <p:sp>
        <p:nvSpPr>
          <p:cNvPr id="202" name="Google Shape;202;g6cb610f3fc_9_5"/>
          <p:cNvSpPr/>
          <p:nvPr/>
        </p:nvSpPr>
        <p:spPr>
          <a:xfrm>
            <a:off x="5797600" y="1999536"/>
            <a:ext cx="1771500" cy="4096800"/>
          </a:xfrm>
          <a:prstGeom prst="flowChartAlternateProcess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6cb610f3fc_9_5"/>
          <p:cNvSpPr/>
          <p:nvPr/>
        </p:nvSpPr>
        <p:spPr>
          <a:xfrm>
            <a:off x="2294163" y="3195188"/>
            <a:ext cx="119400" cy="5133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E69138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g6cb610f3fc_9_5"/>
          <p:cNvSpPr txBox="1"/>
          <p:nvPr/>
        </p:nvSpPr>
        <p:spPr>
          <a:xfrm>
            <a:off x="1842213" y="4023216"/>
            <a:ext cx="7185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Python</a:t>
            </a:r>
            <a:endParaRPr sz="1000"/>
          </a:p>
        </p:txBody>
      </p:sp>
      <p:sp>
        <p:nvSpPr>
          <p:cNvPr id="205" name="Google Shape;205;g6cb610f3fc_9_5"/>
          <p:cNvSpPr txBox="1"/>
          <p:nvPr/>
        </p:nvSpPr>
        <p:spPr>
          <a:xfrm>
            <a:off x="5973275" y="6030326"/>
            <a:ext cx="622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Java</a:t>
            </a:r>
            <a:endParaRPr sz="1000"/>
          </a:p>
        </p:txBody>
      </p:sp>
      <p:sp>
        <p:nvSpPr>
          <p:cNvPr id="206" name="Google Shape;206;g6cb610f3fc_9_5"/>
          <p:cNvSpPr txBox="1"/>
          <p:nvPr/>
        </p:nvSpPr>
        <p:spPr>
          <a:xfrm>
            <a:off x="4350975" y="2816044"/>
            <a:ext cx="6222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Ruby</a:t>
            </a:r>
            <a:endParaRPr sz="1000"/>
          </a:p>
        </p:txBody>
      </p:sp>
      <p:sp>
        <p:nvSpPr>
          <p:cNvPr id="207" name="Google Shape;207;g6cb610f3fc_9_5"/>
          <p:cNvSpPr txBox="1"/>
          <p:nvPr/>
        </p:nvSpPr>
        <p:spPr>
          <a:xfrm>
            <a:off x="8638950" y="4382605"/>
            <a:ext cx="622200" cy="3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NodeJs</a:t>
            </a:r>
            <a:endParaRPr sz="1000"/>
          </a:p>
        </p:txBody>
      </p:sp>
      <p:sp>
        <p:nvSpPr>
          <p:cNvPr id="208" name="Google Shape;208;g6cb610f3fc_9_5"/>
          <p:cNvSpPr/>
          <p:nvPr/>
        </p:nvSpPr>
        <p:spPr>
          <a:xfrm>
            <a:off x="5889888" y="2120483"/>
            <a:ext cx="1509900" cy="1134000"/>
          </a:xfrm>
          <a:prstGeom prst="flowChartAlternateProcess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6cb610f3fc_9_5"/>
          <p:cNvSpPr/>
          <p:nvPr/>
        </p:nvSpPr>
        <p:spPr>
          <a:xfrm>
            <a:off x="6015950" y="2232531"/>
            <a:ext cx="1224000" cy="314100"/>
          </a:xfrm>
          <a:prstGeom prst="flowChartAlternateProcess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Reviews-v1</a:t>
            </a:r>
            <a:endParaRPr/>
          </a:p>
        </p:txBody>
      </p:sp>
      <p:sp>
        <p:nvSpPr>
          <p:cNvPr id="210" name="Google Shape;210;g6cb610f3fc_9_5"/>
          <p:cNvSpPr/>
          <p:nvPr/>
        </p:nvSpPr>
        <p:spPr>
          <a:xfrm>
            <a:off x="6015950" y="2932765"/>
            <a:ext cx="1224000" cy="204000"/>
          </a:xfrm>
          <a:prstGeom prst="flowChartAlternateProcess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Envoy</a:t>
            </a:r>
            <a:endParaRPr/>
          </a:p>
        </p:txBody>
      </p:sp>
      <p:sp>
        <p:nvSpPr>
          <p:cNvPr id="211" name="Google Shape;211;g6cb610f3fc_9_5"/>
          <p:cNvSpPr/>
          <p:nvPr/>
        </p:nvSpPr>
        <p:spPr>
          <a:xfrm>
            <a:off x="6568250" y="2577697"/>
            <a:ext cx="119400" cy="3240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E69138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6cb610f3fc_9_5"/>
          <p:cNvSpPr/>
          <p:nvPr/>
        </p:nvSpPr>
        <p:spPr>
          <a:xfrm>
            <a:off x="5973375" y="3443048"/>
            <a:ext cx="1430100" cy="1134000"/>
          </a:xfrm>
          <a:prstGeom prst="flowChartAlternateProcess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6cb610f3fc_9_5"/>
          <p:cNvSpPr/>
          <p:nvPr/>
        </p:nvSpPr>
        <p:spPr>
          <a:xfrm>
            <a:off x="6071725" y="3557940"/>
            <a:ext cx="1224000" cy="314100"/>
          </a:xfrm>
          <a:prstGeom prst="flowChartAlternateProcess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Reviews-v2</a:t>
            </a:r>
            <a:endParaRPr/>
          </a:p>
        </p:txBody>
      </p:sp>
      <p:sp>
        <p:nvSpPr>
          <p:cNvPr id="214" name="Google Shape;214;g6cb610f3fc_9_5"/>
          <p:cNvSpPr/>
          <p:nvPr/>
        </p:nvSpPr>
        <p:spPr>
          <a:xfrm>
            <a:off x="6071725" y="4258174"/>
            <a:ext cx="1224000" cy="204000"/>
          </a:xfrm>
          <a:prstGeom prst="flowChartAlternateProcess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Envoy</a:t>
            </a:r>
            <a:endParaRPr/>
          </a:p>
        </p:txBody>
      </p:sp>
      <p:sp>
        <p:nvSpPr>
          <p:cNvPr id="215" name="Google Shape;215;g6cb610f3fc_9_5"/>
          <p:cNvSpPr/>
          <p:nvPr/>
        </p:nvSpPr>
        <p:spPr>
          <a:xfrm>
            <a:off x="6624025" y="3903106"/>
            <a:ext cx="119400" cy="3240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E69138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6cb610f3fc_9_5"/>
          <p:cNvSpPr/>
          <p:nvPr/>
        </p:nvSpPr>
        <p:spPr>
          <a:xfrm>
            <a:off x="5973275" y="4835376"/>
            <a:ext cx="1430100" cy="1134000"/>
          </a:xfrm>
          <a:prstGeom prst="flowChartAlternateProcess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6cb610f3fc_9_5"/>
          <p:cNvSpPr/>
          <p:nvPr/>
        </p:nvSpPr>
        <p:spPr>
          <a:xfrm>
            <a:off x="6071725" y="4950268"/>
            <a:ext cx="1224000" cy="314100"/>
          </a:xfrm>
          <a:prstGeom prst="flowChartAlternateProcess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Reviews-v3</a:t>
            </a:r>
            <a:endParaRPr/>
          </a:p>
        </p:txBody>
      </p:sp>
      <p:sp>
        <p:nvSpPr>
          <p:cNvPr id="218" name="Google Shape;218;g6cb610f3fc_9_5"/>
          <p:cNvSpPr/>
          <p:nvPr/>
        </p:nvSpPr>
        <p:spPr>
          <a:xfrm>
            <a:off x="6071725" y="5650502"/>
            <a:ext cx="1224000" cy="204000"/>
          </a:xfrm>
          <a:prstGeom prst="flowChartAlternateProcess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Envoy</a:t>
            </a:r>
            <a:endParaRPr/>
          </a:p>
        </p:txBody>
      </p:sp>
      <p:sp>
        <p:nvSpPr>
          <p:cNvPr id="219" name="Google Shape;219;g6cb610f3fc_9_5"/>
          <p:cNvSpPr/>
          <p:nvPr/>
        </p:nvSpPr>
        <p:spPr>
          <a:xfrm>
            <a:off x="6624025" y="5295434"/>
            <a:ext cx="119400" cy="3240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E69138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6cb610f3fc_9_5"/>
          <p:cNvSpPr/>
          <p:nvPr/>
        </p:nvSpPr>
        <p:spPr>
          <a:xfrm>
            <a:off x="8422288" y="3284031"/>
            <a:ext cx="1509900" cy="1134000"/>
          </a:xfrm>
          <a:prstGeom prst="flowChartAlternateProcess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6cb610f3fc_9_5"/>
          <p:cNvSpPr/>
          <p:nvPr/>
        </p:nvSpPr>
        <p:spPr>
          <a:xfrm>
            <a:off x="8548350" y="3396079"/>
            <a:ext cx="1224000" cy="314100"/>
          </a:xfrm>
          <a:prstGeom prst="flowChartAlternateProcess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Ratings</a:t>
            </a:r>
            <a:endParaRPr/>
          </a:p>
        </p:txBody>
      </p:sp>
      <p:sp>
        <p:nvSpPr>
          <p:cNvPr id="222" name="Google Shape;222;g6cb610f3fc_9_5"/>
          <p:cNvSpPr/>
          <p:nvPr/>
        </p:nvSpPr>
        <p:spPr>
          <a:xfrm>
            <a:off x="8548350" y="4096313"/>
            <a:ext cx="1224000" cy="204000"/>
          </a:xfrm>
          <a:prstGeom prst="flowChartAlternateProcess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Envoy</a:t>
            </a:r>
            <a:endParaRPr/>
          </a:p>
        </p:txBody>
      </p:sp>
      <p:sp>
        <p:nvSpPr>
          <p:cNvPr id="223" name="Google Shape;223;g6cb610f3fc_9_5"/>
          <p:cNvSpPr/>
          <p:nvPr/>
        </p:nvSpPr>
        <p:spPr>
          <a:xfrm>
            <a:off x="9100650" y="3741245"/>
            <a:ext cx="119400" cy="3240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E69138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4" name="Google Shape;224;g6cb610f3fc_9_5"/>
          <p:cNvCxnSpPr>
            <a:stCxn id="201" idx="3"/>
            <a:endCxn id="210" idx="1"/>
          </p:cNvCxnSpPr>
          <p:nvPr/>
        </p:nvCxnSpPr>
        <p:spPr>
          <a:xfrm flipH="1" rot="10800000">
            <a:off x="2965863" y="3034680"/>
            <a:ext cx="3050100" cy="8076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5" name="Google Shape;225;g6cb610f3fc_9_5"/>
          <p:cNvCxnSpPr>
            <a:stCxn id="201" idx="3"/>
            <a:endCxn id="214" idx="1"/>
          </p:cNvCxnSpPr>
          <p:nvPr/>
        </p:nvCxnSpPr>
        <p:spPr>
          <a:xfrm>
            <a:off x="2965863" y="3842280"/>
            <a:ext cx="3105900" cy="5178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6" name="Google Shape;226;g6cb610f3fc_9_5"/>
          <p:cNvCxnSpPr>
            <a:stCxn id="201" idx="3"/>
            <a:endCxn id="218" idx="1"/>
          </p:cNvCxnSpPr>
          <p:nvPr/>
        </p:nvCxnSpPr>
        <p:spPr>
          <a:xfrm>
            <a:off x="2965863" y="3842280"/>
            <a:ext cx="3105900" cy="1910100"/>
          </a:xfrm>
          <a:prstGeom prst="curvedConnector3">
            <a:avLst>
              <a:gd fmla="val 4999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7" name="Google Shape;227;g6cb610f3fc_9_5"/>
          <p:cNvCxnSpPr>
            <a:stCxn id="214" idx="3"/>
            <a:endCxn id="222" idx="1"/>
          </p:cNvCxnSpPr>
          <p:nvPr/>
        </p:nvCxnSpPr>
        <p:spPr>
          <a:xfrm flipH="1" rot="10800000">
            <a:off x="7295725" y="4198174"/>
            <a:ext cx="1252500" cy="1620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28" name="Google Shape;228;g6cb610f3fc_9_5"/>
          <p:cNvCxnSpPr>
            <a:stCxn id="218" idx="3"/>
            <a:endCxn id="222" idx="1"/>
          </p:cNvCxnSpPr>
          <p:nvPr/>
        </p:nvCxnSpPr>
        <p:spPr>
          <a:xfrm flipH="1" rot="10800000">
            <a:off x="7295725" y="4198202"/>
            <a:ext cx="1252500" cy="1554300"/>
          </a:xfrm>
          <a:prstGeom prst="curvedConnector3">
            <a:avLst>
              <a:gd fmla="val 5000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9" name="Google Shape;229;g6cb610f3fc_9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1725" y="3895075"/>
            <a:ext cx="523750" cy="139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6cb610f3fc_9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2500" y="5330078"/>
            <a:ext cx="622200" cy="144549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6cb610f3fc_9_5"/>
          <p:cNvSpPr/>
          <p:nvPr/>
        </p:nvSpPr>
        <p:spPr>
          <a:xfrm>
            <a:off x="1110300" y="2327473"/>
            <a:ext cx="119400" cy="2055000"/>
          </a:xfrm>
          <a:prstGeom prst="rect">
            <a:avLst/>
          </a:prstGeom>
          <a:solidFill>
            <a:srgbClr val="E69138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6cb610f3fc_9_5"/>
          <p:cNvSpPr txBox="1"/>
          <p:nvPr/>
        </p:nvSpPr>
        <p:spPr>
          <a:xfrm>
            <a:off x="517925" y="4441090"/>
            <a:ext cx="12240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000"/>
              <a:t>Ingress Envoy</a:t>
            </a:r>
            <a:endParaRPr sz="1000"/>
          </a:p>
        </p:txBody>
      </p:sp>
      <p:sp>
        <p:nvSpPr>
          <p:cNvPr id="233" name="Google Shape;233;g6cb610f3fc_9_5"/>
          <p:cNvSpPr/>
          <p:nvPr/>
        </p:nvSpPr>
        <p:spPr>
          <a:xfrm>
            <a:off x="3738875" y="1749892"/>
            <a:ext cx="1224000" cy="314100"/>
          </a:xfrm>
          <a:prstGeom prst="flowChartAlternateProcess">
            <a:avLst/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Details</a:t>
            </a:r>
            <a:endParaRPr/>
          </a:p>
        </p:txBody>
      </p:sp>
      <p:sp>
        <p:nvSpPr>
          <p:cNvPr id="234" name="Google Shape;234;g6cb610f3fc_9_5"/>
          <p:cNvSpPr/>
          <p:nvPr/>
        </p:nvSpPr>
        <p:spPr>
          <a:xfrm>
            <a:off x="3738875" y="2450126"/>
            <a:ext cx="1224000" cy="204000"/>
          </a:xfrm>
          <a:prstGeom prst="flowChartAlternateProcess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Envoy</a:t>
            </a:r>
            <a:endParaRPr/>
          </a:p>
        </p:txBody>
      </p:sp>
      <p:sp>
        <p:nvSpPr>
          <p:cNvPr id="235" name="Google Shape;235;g6cb610f3fc_9_5"/>
          <p:cNvSpPr/>
          <p:nvPr/>
        </p:nvSpPr>
        <p:spPr>
          <a:xfrm>
            <a:off x="4291175" y="2095058"/>
            <a:ext cx="119400" cy="324000"/>
          </a:xfrm>
          <a:prstGeom prst="upDownArrow">
            <a:avLst>
              <a:gd fmla="val 50000" name="adj1"/>
              <a:gd fmla="val 50000" name="adj2"/>
            </a:avLst>
          </a:prstGeom>
          <a:solidFill>
            <a:srgbClr val="E69138"/>
          </a:solidFill>
          <a:ln cap="flat" cmpd="sng" w="9525">
            <a:solidFill>
              <a:srgbClr val="E6913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6" name="Google Shape;236;g6cb610f3fc_9_5"/>
          <p:cNvCxnSpPr>
            <a:stCxn id="201" idx="3"/>
            <a:endCxn id="237" idx="2"/>
          </p:cNvCxnSpPr>
          <p:nvPr/>
        </p:nvCxnSpPr>
        <p:spPr>
          <a:xfrm flipH="1" rot="10800000">
            <a:off x="2965863" y="2815980"/>
            <a:ext cx="1385100" cy="1026300"/>
          </a:xfrm>
          <a:prstGeom prst="curved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37" name="Google Shape;237;g6cb610f3fc_9_5"/>
          <p:cNvSpPr/>
          <p:nvPr/>
        </p:nvSpPr>
        <p:spPr>
          <a:xfrm>
            <a:off x="3635825" y="1558675"/>
            <a:ext cx="1430100" cy="1257300"/>
          </a:xfrm>
          <a:prstGeom prst="flowChartAlternateProcess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8" name="Google Shape;238;g6cb610f3fc_9_5"/>
          <p:cNvCxnSpPr>
            <a:stCxn id="231" idx="3"/>
            <a:endCxn id="201" idx="1"/>
          </p:cNvCxnSpPr>
          <p:nvPr/>
        </p:nvCxnSpPr>
        <p:spPr>
          <a:xfrm>
            <a:off x="1229700" y="3354973"/>
            <a:ext cx="512100" cy="487200"/>
          </a:xfrm>
          <a:prstGeom prst="curved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761b6ab3ff_0_3"/>
          <p:cNvSpPr txBox="1"/>
          <p:nvPr>
            <p:ph idx="12" type="sldNum"/>
          </p:nvPr>
        </p:nvSpPr>
        <p:spPr>
          <a:xfrm>
            <a:off x="8947150" y="7165975"/>
            <a:ext cx="1224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Seite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45" name="Google Shape;245;g761b6ab3ff_0_3"/>
          <p:cNvSpPr txBox="1"/>
          <p:nvPr>
            <p:ph type="title"/>
          </p:nvPr>
        </p:nvSpPr>
        <p:spPr>
          <a:xfrm>
            <a:off x="522288" y="671513"/>
            <a:ext cx="9648900" cy="9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Chapter 4: Istio: Bookinfo-Application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Deployment</a:t>
            </a:r>
            <a:endParaRPr b="0" i="1" sz="2400"/>
          </a:p>
        </p:txBody>
      </p:sp>
      <p:sp>
        <p:nvSpPr>
          <p:cNvPr id="246" name="Google Shape;246;g761b6ab3ff_0_3"/>
          <p:cNvSpPr txBox="1"/>
          <p:nvPr>
            <p:ph idx="1" type="body"/>
          </p:nvPr>
        </p:nvSpPr>
        <p:spPr>
          <a:xfrm>
            <a:off x="522288" y="2138363"/>
            <a:ext cx="8424900" cy="45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457200" lvl="0" marL="2743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sz="1800"/>
              <a:t>Google Kubernetes Engine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sz="1800"/>
              <a:t>Kubernetes Version 1.13.11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sz="1800"/>
              <a:t>4 Node Cluster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sz="1800"/>
              <a:t>Automatic Istio Integration</a:t>
            </a:r>
            <a:endParaRPr sz="1800"/>
          </a:p>
        </p:txBody>
      </p:sp>
      <p:pic>
        <p:nvPicPr>
          <p:cNvPr id="247" name="Google Shape;247;g761b6ab3ff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513" y="2138375"/>
            <a:ext cx="2929975" cy="45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761b6ab3ff_0_3"/>
          <p:cNvPicPr preferRelativeResize="0"/>
          <p:nvPr/>
        </p:nvPicPr>
        <p:blipFill rotWithShape="1">
          <a:blip r:embed="rId4">
            <a:alphaModFix/>
          </a:blip>
          <a:srcRect b="33273" l="0" r="54847" t="8414"/>
          <a:stretch/>
        </p:blipFill>
        <p:spPr>
          <a:xfrm>
            <a:off x="5346700" y="1620725"/>
            <a:ext cx="4828474" cy="350732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grpSp>
        <p:nvGrpSpPr>
          <p:cNvPr id="249" name="Google Shape;249;g761b6ab3ff_0_3"/>
          <p:cNvGrpSpPr/>
          <p:nvPr/>
        </p:nvGrpSpPr>
        <p:grpSpPr>
          <a:xfrm>
            <a:off x="5346700" y="5365750"/>
            <a:ext cx="2405827" cy="1229423"/>
            <a:chOff x="4275675" y="4136325"/>
            <a:chExt cx="2405827" cy="1229423"/>
          </a:xfrm>
        </p:grpSpPr>
        <p:pic>
          <p:nvPicPr>
            <p:cNvPr id="250" name="Google Shape;250;g761b6ab3ff_0_3"/>
            <p:cNvPicPr preferRelativeResize="0"/>
            <p:nvPr/>
          </p:nvPicPr>
          <p:blipFill rotWithShape="1">
            <a:blip r:embed="rId5">
              <a:alphaModFix/>
            </a:blip>
            <a:srcRect b="18149" l="14344" r="63157" t="61411"/>
            <a:stretch/>
          </p:blipFill>
          <p:spPr>
            <a:xfrm>
              <a:off x="4275675" y="4136325"/>
              <a:ext cx="2405827" cy="1229423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</p:pic>
        <p:sp>
          <p:nvSpPr>
            <p:cNvPr id="251" name="Google Shape;251;g761b6ab3ff_0_3"/>
            <p:cNvSpPr/>
            <p:nvPr/>
          </p:nvSpPr>
          <p:spPr>
            <a:xfrm>
              <a:off x="4962050" y="4899450"/>
              <a:ext cx="921000" cy="228600"/>
            </a:xfrm>
            <a:prstGeom prst="rect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g761b6ab3ff_0_3"/>
          <p:cNvSpPr txBox="1"/>
          <p:nvPr/>
        </p:nvSpPr>
        <p:spPr>
          <a:xfrm>
            <a:off x="545525" y="4971650"/>
            <a:ext cx="4801200" cy="16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latin typeface="Roboto Mono Medium"/>
                <a:ea typeface="Roboto Mono Medium"/>
                <a:cs typeface="Roboto Mono Medium"/>
                <a:sym typeface="Roboto Mono Medium"/>
              </a:rPr>
              <a:t>$ kubectl get nodes</a:t>
            </a:r>
            <a:endParaRPr sz="1800"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latin typeface="Roboto Mono Medium"/>
                <a:ea typeface="Roboto Mono Medium"/>
                <a:cs typeface="Roboto Mono Medium"/>
                <a:sym typeface="Roboto Mono Medium"/>
              </a:rPr>
              <a:t>$ kubectl get namespaces</a:t>
            </a:r>
            <a:endParaRPr sz="1800"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latin typeface="Roboto Mono Medium"/>
                <a:ea typeface="Roboto Mono Medium"/>
                <a:cs typeface="Roboto Mono Medium"/>
                <a:sym typeface="Roboto Mono Medium"/>
              </a:rPr>
              <a:t>$ kubectl get all -n istio-system</a:t>
            </a:r>
            <a:endParaRPr sz="1800"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latin typeface="Roboto Mono Medium"/>
                <a:ea typeface="Roboto Mono Medium"/>
                <a:cs typeface="Roboto Mono Medium"/>
                <a:sym typeface="Roboto Mono Medium"/>
              </a:rPr>
              <a:t>$ kubectl get all -n default</a:t>
            </a:r>
            <a:endParaRPr sz="1800"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628c1673d_0_0"/>
          <p:cNvSpPr txBox="1"/>
          <p:nvPr>
            <p:ph idx="12" type="sldNum"/>
          </p:nvPr>
        </p:nvSpPr>
        <p:spPr>
          <a:xfrm>
            <a:off x="8947150" y="7165975"/>
            <a:ext cx="1224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Seite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59" name="Google Shape;259;g7628c1673d_0_0"/>
          <p:cNvSpPr txBox="1"/>
          <p:nvPr>
            <p:ph type="title"/>
          </p:nvPr>
        </p:nvSpPr>
        <p:spPr>
          <a:xfrm>
            <a:off x="522288" y="671513"/>
            <a:ext cx="9648900" cy="9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Chapter 4: Istio: Bookinfo-Application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Observability with Kiali Demo</a:t>
            </a:r>
            <a:endParaRPr b="0" i="1" sz="2400"/>
          </a:p>
        </p:txBody>
      </p:sp>
      <p:sp>
        <p:nvSpPr>
          <p:cNvPr id="260" name="Google Shape;260;g7628c1673d_0_0"/>
          <p:cNvSpPr txBox="1"/>
          <p:nvPr>
            <p:ph idx="1" type="body"/>
          </p:nvPr>
        </p:nvSpPr>
        <p:spPr>
          <a:xfrm>
            <a:off x="522300" y="2138377"/>
            <a:ext cx="8424900" cy="43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-DE" sz="2400"/>
              <a:t>Topology visualization of the mesh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-DE" sz="2400"/>
              <a:t>Different</a:t>
            </a:r>
            <a:r>
              <a:rPr lang="de-DE" sz="2400"/>
              <a:t> views of metrics and services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-DE" sz="2400"/>
              <a:t>Monitoring of the service mesh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-DE" sz="2400"/>
              <a:t>Limited configuration of Istio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-DE" sz="2400"/>
              <a:t>Validation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-DE" sz="2400"/>
              <a:t>Jaeger</a:t>
            </a:r>
            <a:r>
              <a:rPr baseline="30000" lang="de-DE" sz="2400"/>
              <a:t>1</a:t>
            </a:r>
            <a:r>
              <a:rPr lang="de-DE" sz="2400"/>
              <a:t> tracing included</a:t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61" name="Google Shape;261;g7628c1673d_0_0"/>
          <p:cNvSpPr txBox="1"/>
          <p:nvPr/>
        </p:nvSpPr>
        <p:spPr>
          <a:xfrm>
            <a:off x="582250" y="6579250"/>
            <a:ext cx="4176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de-DE"/>
              <a:t>1</a:t>
            </a:r>
            <a:r>
              <a:rPr lang="de-DE" sz="1100" u="sng">
                <a:solidFill>
                  <a:schemeClr val="hlink"/>
                </a:solidFill>
                <a:hlinkClick r:id="rId3"/>
              </a:rPr>
              <a:t>https://www.jaegertracing.io/docs/1.9/</a:t>
            </a:r>
            <a:endParaRPr/>
          </a:p>
        </p:txBody>
      </p:sp>
      <p:sp>
        <p:nvSpPr>
          <p:cNvPr id="262" name="Google Shape;262;g7628c1673d_0_0"/>
          <p:cNvSpPr txBox="1"/>
          <p:nvPr/>
        </p:nvSpPr>
        <p:spPr>
          <a:xfrm>
            <a:off x="545525" y="5645950"/>
            <a:ext cx="4801200" cy="9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800">
                <a:latin typeface="Roboto Mono Medium"/>
                <a:ea typeface="Roboto Mono Medium"/>
                <a:cs typeface="Roboto Mono Medium"/>
                <a:sym typeface="Roboto Mono Medium"/>
              </a:rPr>
              <a:t>$ istioctl dashboard kiali</a:t>
            </a:r>
            <a:endParaRPr sz="1800"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634fe508f_0_8"/>
          <p:cNvSpPr txBox="1"/>
          <p:nvPr>
            <p:ph idx="12" type="sldNum"/>
          </p:nvPr>
        </p:nvSpPr>
        <p:spPr>
          <a:xfrm>
            <a:off x="8947150" y="7165975"/>
            <a:ext cx="1224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Seite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69" name="Google Shape;269;g7634fe508f_0_8"/>
          <p:cNvSpPr txBox="1"/>
          <p:nvPr>
            <p:ph type="title"/>
          </p:nvPr>
        </p:nvSpPr>
        <p:spPr>
          <a:xfrm>
            <a:off x="522288" y="671513"/>
            <a:ext cx="9648900" cy="9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Chapter 4: Istio: Bookinfo-Application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Demo</a:t>
            </a:r>
            <a:endParaRPr b="0" i="1" sz="2400"/>
          </a:p>
        </p:txBody>
      </p:sp>
      <p:sp>
        <p:nvSpPr>
          <p:cNvPr id="270" name="Google Shape;270;g7634fe508f_0_8"/>
          <p:cNvSpPr txBox="1"/>
          <p:nvPr/>
        </p:nvSpPr>
        <p:spPr>
          <a:xfrm>
            <a:off x="2533425" y="6070225"/>
            <a:ext cx="56265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2400"/>
              <a:t>http://</a:t>
            </a:r>
            <a:r>
              <a:rPr lang="de-DE" sz="2400"/>
              <a:t>34.69.155.52</a:t>
            </a:r>
            <a:r>
              <a:rPr lang="de-DE" sz="2400"/>
              <a:t>/productpage</a:t>
            </a:r>
            <a:endParaRPr sz="2400"/>
          </a:p>
        </p:txBody>
      </p:sp>
      <p:pic>
        <p:nvPicPr>
          <p:cNvPr id="271" name="Google Shape;271;g7634fe508f_0_8"/>
          <p:cNvPicPr preferRelativeResize="0"/>
          <p:nvPr/>
        </p:nvPicPr>
        <p:blipFill rotWithShape="1">
          <a:blip r:embed="rId3">
            <a:alphaModFix/>
          </a:blip>
          <a:srcRect b="9468" l="8734" r="9865" t="8698"/>
          <a:stretch/>
        </p:blipFill>
        <p:spPr>
          <a:xfrm>
            <a:off x="3090787" y="1441213"/>
            <a:ext cx="4511800" cy="453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761b6ab3ff_2_5"/>
          <p:cNvSpPr txBox="1"/>
          <p:nvPr>
            <p:ph idx="12" type="sldNum"/>
          </p:nvPr>
        </p:nvSpPr>
        <p:spPr>
          <a:xfrm>
            <a:off x="8947150" y="7165975"/>
            <a:ext cx="1224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Seite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78" name="Google Shape;278;g761b6ab3ff_2_5"/>
          <p:cNvSpPr txBox="1"/>
          <p:nvPr>
            <p:ph type="title"/>
          </p:nvPr>
        </p:nvSpPr>
        <p:spPr>
          <a:xfrm>
            <a:off x="522288" y="671513"/>
            <a:ext cx="9648900" cy="9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Chapter 4: Istio: Bookinfo-Application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Traffic Routing Demo</a:t>
            </a:r>
            <a:endParaRPr b="0" i="1" sz="2400"/>
          </a:p>
        </p:txBody>
      </p:sp>
      <p:sp>
        <p:nvSpPr>
          <p:cNvPr id="279" name="Google Shape;279;g761b6ab3ff_2_5"/>
          <p:cNvSpPr txBox="1"/>
          <p:nvPr>
            <p:ph idx="1" type="body"/>
          </p:nvPr>
        </p:nvSpPr>
        <p:spPr>
          <a:xfrm>
            <a:off x="522288" y="2131938"/>
            <a:ext cx="8424900" cy="45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sz="1800"/>
              <a:t>Route traffic from iOS users to reviews v1 page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sz="1800"/>
              <a:t>Route traffic from Android users to reviews v2 page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sz="1800"/>
              <a:t>Route traffic from Windows users to reviews v3 page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sz="1800"/>
              <a:t>All other traffic goes to version 1 of the reviews page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de-DE" sz="1800"/>
              <a:t>Destination Rule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-DE" sz="1800"/>
              <a:t>Subsets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de-DE" sz="1800"/>
              <a:t>Virtual Service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-DE" sz="1800"/>
              <a:t>Traffic Routing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c3ff11ca3_0_24"/>
          <p:cNvSpPr txBox="1"/>
          <p:nvPr>
            <p:ph type="title"/>
          </p:nvPr>
        </p:nvSpPr>
        <p:spPr>
          <a:xfrm>
            <a:off x="522288" y="671513"/>
            <a:ext cx="9648900" cy="9492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/>
              <a:t>Chapter 4: Istio: Bookinfo-Application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-DE"/>
              <a:t>Traffic Routing Demo</a:t>
            </a:r>
            <a:endParaRPr b="0" i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7c3ff11ca3_0_24"/>
          <p:cNvSpPr txBox="1"/>
          <p:nvPr>
            <p:ph idx="1" type="body"/>
          </p:nvPr>
        </p:nvSpPr>
        <p:spPr>
          <a:xfrm>
            <a:off x="522288" y="2138363"/>
            <a:ext cx="4135500" cy="452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kind: DestinationRule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name: dr-reviews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host: reviews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subsets: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- labels: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version: v1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name: version-v1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- labels: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version: v2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name: version-v2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- labels: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version: v3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name: version-v3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68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287" name="Google Shape;287;g7c3ff11ca3_0_24"/>
          <p:cNvSpPr txBox="1"/>
          <p:nvPr>
            <p:ph idx="2" type="body"/>
          </p:nvPr>
        </p:nvSpPr>
        <p:spPr>
          <a:xfrm>
            <a:off x="4810125" y="2138363"/>
            <a:ext cx="4137000" cy="4522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kind: VirtualService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metadata: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name: reviews-virtualservice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spec: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hosts: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- reviews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http: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- match: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- headers: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user-agent: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 regex: .*iPhone.*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route: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- destination: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host: reviews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subset: version-v1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- match: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- headers: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DE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user-agent: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 regex: .*Android.*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88" name="Google Shape;288;g7c3ff11ca3_0_24"/>
          <p:cNvSpPr txBox="1"/>
          <p:nvPr>
            <p:ph idx="12" type="sldNum"/>
          </p:nvPr>
        </p:nvSpPr>
        <p:spPr>
          <a:xfrm>
            <a:off x="8947150" y="7165975"/>
            <a:ext cx="1224000" cy="2286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-DE"/>
              <a:t>Seite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89" name="Google Shape;289;g7c3ff11ca3_0_24"/>
          <p:cNvSpPr txBox="1"/>
          <p:nvPr/>
        </p:nvSpPr>
        <p:spPr>
          <a:xfrm>
            <a:off x="452600" y="1585375"/>
            <a:ext cx="33435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800">
                <a:solidFill>
                  <a:schemeClr val="dk1"/>
                </a:solidFill>
              </a:rPr>
              <a:t>Destination Rule</a:t>
            </a:r>
            <a:endParaRPr b="1" sz="1800"/>
          </a:p>
        </p:txBody>
      </p:sp>
      <p:sp>
        <p:nvSpPr>
          <p:cNvPr id="290" name="Google Shape;290;g7c3ff11ca3_0_24"/>
          <p:cNvSpPr txBox="1"/>
          <p:nvPr/>
        </p:nvSpPr>
        <p:spPr>
          <a:xfrm>
            <a:off x="4657800" y="1585375"/>
            <a:ext cx="33435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800">
                <a:solidFill>
                  <a:schemeClr val="dk1"/>
                </a:solidFill>
              </a:rPr>
              <a:t>Virtual Service</a:t>
            </a:r>
            <a:endParaRPr b="1"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634fe508f_1_14"/>
          <p:cNvSpPr txBox="1"/>
          <p:nvPr>
            <p:ph idx="12" type="sldNum"/>
          </p:nvPr>
        </p:nvSpPr>
        <p:spPr>
          <a:xfrm>
            <a:off x="8947150" y="7165975"/>
            <a:ext cx="1224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Seite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297" name="Google Shape;297;g7634fe508f_1_14"/>
          <p:cNvSpPr txBox="1"/>
          <p:nvPr>
            <p:ph type="title"/>
          </p:nvPr>
        </p:nvSpPr>
        <p:spPr>
          <a:xfrm>
            <a:off x="522288" y="671513"/>
            <a:ext cx="9648900" cy="9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Chapter 4: Istio: Bookinfo-Application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Observability with Kiali Demo</a:t>
            </a:r>
            <a:endParaRPr b="0" i="1" sz="2400"/>
          </a:p>
        </p:txBody>
      </p:sp>
      <p:pic>
        <p:nvPicPr>
          <p:cNvPr id="298" name="Google Shape;298;g7634fe508f_1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300" y="643263"/>
            <a:ext cx="8898699" cy="6276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>
            <p:ph idx="12" type="sldNum"/>
          </p:nvPr>
        </p:nvSpPr>
        <p:spPr>
          <a:xfrm>
            <a:off x="8947150" y="7165975"/>
            <a:ext cx="1223963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Seite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68" name="Google Shape;68;p2"/>
          <p:cNvSpPr txBox="1"/>
          <p:nvPr>
            <p:ph type="title"/>
          </p:nvPr>
        </p:nvSpPr>
        <p:spPr>
          <a:xfrm>
            <a:off x="522288" y="671513"/>
            <a:ext cx="9648825" cy="949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Agenda</a:t>
            </a:r>
            <a:endParaRPr i="1" sz="2400"/>
          </a:p>
        </p:txBody>
      </p:sp>
      <p:graphicFrame>
        <p:nvGraphicFramePr>
          <p:cNvPr id="69" name="Google Shape;69;p2"/>
          <p:cNvGraphicFramePr/>
          <p:nvPr/>
        </p:nvGraphicFramePr>
        <p:xfrm>
          <a:off x="522288" y="21383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{541F3ABD-DBB9-412E-9620-F398EA5A990D}</a:tableStyleId>
              </a:tblPr>
              <a:tblGrid>
                <a:gridCol w="1439850"/>
                <a:gridCol w="5761050"/>
                <a:gridCol w="1223950"/>
              </a:tblGrid>
              <a:tr h="45228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b="1" lang="de-DE" sz="1800">
                          <a:solidFill>
                            <a:schemeClr val="dk1"/>
                          </a:solidFill>
                        </a:rPr>
                        <a:t>Chapter</a:t>
                      </a:r>
                      <a:r>
                        <a:rPr b="1" i="0" lang="de-DE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1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0000"/>
                        </a:lnSpc>
                        <a:spcBef>
                          <a:spcPts val="68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b="1" lang="de-DE" sz="1800">
                          <a:solidFill>
                            <a:schemeClr val="dk1"/>
                          </a:solidFill>
                        </a:rPr>
                        <a:t>Chapter 2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0000"/>
                        </a:lnSpc>
                        <a:spcBef>
                          <a:spcPts val="68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b="1" lang="de-DE" sz="1800">
                          <a:solidFill>
                            <a:schemeClr val="dk1"/>
                          </a:solidFill>
                        </a:rPr>
                        <a:t>Chapter</a:t>
                      </a:r>
                      <a:r>
                        <a:rPr b="1" i="0" lang="de-DE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b="1" lang="de-DE" sz="1800">
                          <a:solidFill>
                            <a:schemeClr val="dk1"/>
                          </a:solidFill>
                        </a:rPr>
                        <a:t>3</a:t>
                      </a:r>
                      <a:endParaRPr b="1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indent="0" lvl="0" marL="0" marR="0" rtl="0" algn="l">
                        <a:lnSpc>
                          <a:spcPct val="110000"/>
                        </a:lnSpc>
                        <a:spcBef>
                          <a:spcPts val="68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t/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0000"/>
                        </a:lnSpc>
                        <a:spcBef>
                          <a:spcPts val="68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b="1" lang="de-DE" sz="1800">
                          <a:solidFill>
                            <a:schemeClr val="dk1"/>
                          </a:solidFill>
                        </a:rPr>
                        <a:t>Chapter 4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0000"/>
                        </a:lnSpc>
                        <a:spcBef>
                          <a:spcPts val="68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t/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0000"/>
                        </a:lnSpc>
                        <a:spcBef>
                          <a:spcPts val="68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b="1" lang="de-DE" sz="1800">
                          <a:solidFill>
                            <a:schemeClr val="dk1"/>
                          </a:solidFill>
                        </a:rPr>
                        <a:t>Chapter 5</a:t>
                      </a:r>
                      <a:endParaRPr b="1" sz="1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lang="de-DE" sz="1800">
                          <a:solidFill>
                            <a:schemeClr val="dk1"/>
                          </a:solidFill>
                        </a:rPr>
                        <a:t>Introduction and motivation of service meshes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0000"/>
                        </a:lnSpc>
                        <a:spcBef>
                          <a:spcPts val="68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lang="de-DE" sz="1800">
                          <a:solidFill>
                            <a:schemeClr val="dk1"/>
                          </a:solidFill>
                          <a:extLst>
                            <a:ext uri="http://customooxmlschemas.google.com/">
                              <go:slidesCustomData xmlns:go="http://customooxmlschemas.google.com/" textRoundtripDataId="0"/>
                            </a:ext>
                          </a:extLst>
                        </a:rPr>
                        <a:t>Fundamentals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0000"/>
                        </a:lnSpc>
                        <a:spcBef>
                          <a:spcPts val="68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lang="de-DE" sz="1800">
                          <a:solidFill>
                            <a:schemeClr val="dk1"/>
                          </a:solidFill>
                        </a:rPr>
                        <a:t>Istio: Architecture</a:t>
                      </a:r>
                      <a:endParaRPr sz="1800">
                        <a:solidFill>
                          <a:schemeClr val="dk1"/>
                        </a:solidFill>
                        <a:extLst>
                          <a:ext uri="http://customooxmlschemas.google.com/">
                            <go:slidesCustomData xmlns:go="http://customooxmlschemas.google.com/" textRoundtripDataId="1"/>
                          </a:ext>
                        </a:extLst>
                      </a:endParaRPr>
                    </a:p>
                    <a:p>
                      <a:pPr indent="0" lvl="0" marL="0" marR="0" rtl="0" algn="l">
                        <a:lnSpc>
                          <a:spcPct val="110000"/>
                        </a:lnSpc>
                        <a:spcBef>
                          <a:spcPts val="68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lang="de-DE" sz="1800">
                          <a:solidFill>
                            <a:schemeClr val="dk1"/>
                          </a:solidFill>
                        </a:rPr>
                        <a:t>Istio: Use cases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0000"/>
                        </a:lnSpc>
                        <a:spcBef>
                          <a:spcPts val="68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lang="de-DE" sz="1800">
                          <a:solidFill>
                            <a:schemeClr val="dk1"/>
                          </a:solidFill>
                        </a:rPr>
                        <a:t>Example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0000"/>
                        </a:lnSpc>
                        <a:spcBef>
                          <a:spcPts val="68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lang="de-DE" sz="1800">
                          <a:solidFill>
                            <a:schemeClr val="dk1"/>
                          </a:solidFill>
                        </a:rPr>
                        <a:t>Demo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10000"/>
                        </a:lnSpc>
                        <a:spcBef>
                          <a:spcPts val="68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00"/>
                        <a:buFont typeface="Arial"/>
                        <a:buNone/>
                      </a:pPr>
                      <a:r>
                        <a:rPr lang="de-DE" sz="1800">
                          <a:solidFill>
                            <a:schemeClr val="dk1"/>
                          </a:solidFill>
                        </a:rPr>
                        <a:t>Conclusion</a:t>
                      </a:r>
                      <a:endParaRPr sz="1800">
                        <a:solidFill>
                          <a:schemeClr val="dk1"/>
                        </a:solidFill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Arial"/>
                        <a:buNone/>
                      </a:pPr>
                      <a:r>
                        <a:rPr b="0" i="1" lang="de-DE" sz="17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Seite x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10000"/>
                        </a:lnSpc>
                        <a:spcBef>
                          <a:spcPts val="68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700"/>
                        <a:buFont typeface="Arial"/>
                        <a:buNone/>
                      </a:pPr>
                      <a:r>
                        <a:rPr b="0" i="1" lang="de-DE" sz="17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Seite y</a:t>
                      </a:r>
                      <a:endParaRPr b="0" i="1" sz="17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6cb610f3fc_2_56"/>
          <p:cNvSpPr txBox="1"/>
          <p:nvPr>
            <p:ph idx="12" type="sldNum"/>
          </p:nvPr>
        </p:nvSpPr>
        <p:spPr>
          <a:xfrm>
            <a:off x="8947150" y="7165975"/>
            <a:ext cx="1224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de-DE"/>
              <a:t>Seite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05" name="Google Shape;305;g6cb610f3fc_2_56"/>
          <p:cNvSpPr txBox="1"/>
          <p:nvPr>
            <p:ph type="title"/>
          </p:nvPr>
        </p:nvSpPr>
        <p:spPr>
          <a:xfrm>
            <a:off x="522288" y="671513"/>
            <a:ext cx="9648900" cy="9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Chapter 5: Conclusion</a:t>
            </a:r>
            <a:endParaRPr b="0" i="1" sz="2400"/>
          </a:p>
        </p:txBody>
      </p:sp>
      <p:sp>
        <p:nvSpPr>
          <p:cNvPr id="306" name="Google Shape;306;g6cb610f3fc_2_56"/>
          <p:cNvSpPr txBox="1"/>
          <p:nvPr/>
        </p:nvSpPr>
        <p:spPr>
          <a:xfrm>
            <a:off x="522325" y="5365750"/>
            <a:ext cx="8424900" cy="8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700">
                <a:solidFill>
                  <a:schemeClr val="dk1"/>
                </a:solidFill>
              </a:rPr>
              <a:t>→ The concept of services meshes can be beneficial for microservice architectures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-DE" sz="1700">
                <a:solidFill>
                  <a:schemeClr val="dk1"/>
                </a:solidFill>
              </a:rPr>
              <a:t>→ Nevertheless requirements and use cases should also taken into account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7" name="Google Shape;307;g6cb610f3fc_2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1750" y="419737"/>
            <a:ext cx="1089000" cy="1452787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8" name="Google Shape;308;g6cb610f3fc_2_56"/>
          <p:cNvGraphicFramePr/>
          <p:nvPr/>
        </p:nvGraphicFramePr>
        <p:xfrm>
          <a:off x="522300" y="1872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{8331EB07-60AD-4E94-B64F-BAF05050DBF3}</a:tableStyleId>
              </a:tblPr>
              <a:tblGrid>
                <a:gridCol w="4394200"/>
                <a:gridCol w="43942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2400"/>
                        <a:t>Pros</a:t>
                      </a:r>
                      <a:endParaRPr b="1" sz="24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-DE" sz="2400"/>
                        <a:t>Cons</a:t>
                      </a:r>
                      <a:endParaRPr b="1" sz="24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de-DE" sz="1700">
                          <a:solidFill>
                            <a:schemeClr val="dk1"/>
                          </a:solidFill>
                        </a:rPr>
                        <a:t>simplifies application architecture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de-DE" sz="1700">
                          <a:solidFill>
                            <a:schemeClr val="dk1"/>
                          </a:solidFill>
                        </a:rPr>
                        <a:t>higher overall complexity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de-DE" sz="1700">
                          <a:solidFill>
                            <a:schemeClr val="dk1"/>
                          </a:solidFill>
                        </a:rPr>
                        <a:t>decoupling application from infrastructure code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de-DE" sz="1700">
                          <a:solidFill>
                            <a:schemeClr val="dk1"/>
                          </a:solidFill>
                        </a:rPr>
                        <a:t>Adding extra hop for communication</a:t>
                      </a:r>
                      <a:endParaRPr sz="17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de-DE" sz="1700">
                          <a:solidFill>
                            <a:schemeClr val="dk1"/>
                          </a:solidFill>
                        </a:rPr>
                        <a:t>development focuses on domain weather deployment environment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de-DE" sz="1700">
                          <a:solidFill>
                            <a:schemeClr val="dk1"/>
                          </a:solidFill>
                        </a:rPr>
                        <a:t>useful only in high automated environments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Char char="●"/>
                      </a:pPr>
                      <a:r>
                        <a:rPr lang="de-DE" sz="1700">
                          <a:solidFill>
                            <a:schemeClr val="dk1"/>
                          </a:solidFill>
                        </a:rPr>
                        <a:t>consistency across all microservices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7"/>
          <p:cNvSpPr txBox="1"/>
          <p:nvPr>
            <p:ph idx="12" type="sldNum"/>
          </p:nvPr>
        </p:nvSpPr>
        <p:spPr>
          <a:xfrm>
            <a:off x="8947150" y="7165975"/>
            <a:ext cx="1223963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Seite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14" name="Google Shape;314;p17"/>
          <p:cNvSpPr txBox="1"/>
          <p:nvPr>
            <p:ph type="title"/>
          </p:nvPr>
        </p:nvSpPr>
        <p:spPr>
          <a:xfrm>
            <a:off x="522287" y="3306762"/>
            <a:ext cx="9648825" cy="9493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Thank you for your attention!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6cb610f3fc_2_68"/>
          <p:cNvSpPr txBox="1"/>
          <p:nvPr>
            <p:ph idx="12" type="sldNum"/>
          </p:nvPr>
        </p:nvSpPr>
        <p:spPr>
          <a:xfrm>
            <a:off x="8947150" y="7165975"/>
            <a:ext cx="1224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Seite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321" name="Google Shape;321;g6cb610f3fc_2_68"/>
          <p:cNvSpPr txBox="1"/>
          <p:nvPr>
            <p:ph type="title"/>
          </p:nvPr>
        </p:nvSpPr>
        <p:spPr>
          <a:xfrm>
            <a:off x="522288" y="671513"/>
            <a:ext cx="9648900" cy="9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References</a:t>
            </a:r>
            <a:endParaRPr b="0" i="1" sz="2400"/>
          </a:p>
        </p:txBody>
      </p:sp>
      <p:sp>
        <p:nvSpPr>
          <p:cNvPr id="322" name="Google Shape;322;g6cb610f3fc_2_68"/>
          <p:cNvSpPr txBox="1"/>
          <p:nvPr>
            <p:ph idx="1" type="body"/>
          </p:nvPr>
        </p:nvSpPr>
        <p:spPr>
          <a:xfrm>
            <a:off x="522302" y="2138375"/>
            <a:ext cx="9648900" cy="45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400"/>
              <a:t>[Burns, 2018]</a:t>
            </a:r>
            <a:r>
              <a:rPr lang="de-DE" sz="1400"/>
              <a:t> Brendan Burns: “Designing Distributed Systems: </a:t>
            </a:r>
            <a:r>
              <a:rPr lang="de-DE" sz="1400">
                <a:solidFill>
                  <a:srgbClr val="111111"/>
                </a:solidFill>
                <a:highlight>
                  <a:srgbClr val="FFFFFF"/>
                </a:highlight>
              </a:rPr>
              <a:t>Patterns and Paradigms for Scalable, Reliable Services” O’Reilly 2018</a:t>
            </a:r>
            <a:endParaRPr sz="1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400">
                <a:solidFill>
                  <a:srgbClr val="111111"/>
                </a:solidFill>
                <a:highlight>
                  <a:srgbClr val="FFFFFF"/>
                </a:highlight>
              </a:rPr>
              <a:t>[Wolff, 2018]</a:t>
            </a:r>
            <a:r>
              <a:rPr lang="de-DE" sz="1400">
                <a:solidFill>
                  <a:srgbClr val="111111"/>
                </a:solidFill>
                <a:highlight>
                  <a:srgbClr val="FFFFFF"/>
                </a:highlight>
              </a:rPr>
              <a:t> </a:t>
            </a:r>
            <a:r>
              <a:rPr lang="de-DE" sz="1400">
                <a:solidFill>
                  <a:srgbClr val="111111"/>
                </a:solidFill>
              </a:rPr>
              <a:t>https://www.heise.de/developer/artikel/Microservices-Oder-lieber-Monolithen-3944829.html</a:t>
            </a:r>
            <a:endParaRPr sz="1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400">
                <a:solidFill>
                  <a:srgbClr val="111111"/>
                </a:solidFill>
              </a:rPr>
              <a:t>[Intro to Istio] </a:t>
            </a:r>
            <a:r>
              <a:rPr lang="de-DE" sz="1400">
                <a:solidFill>
                  <a:srgbClr val="111111"/>
                </a:solidFill>
              </a:rPr>
              <a:t>Sutter, B. and Posta, C., “Introducing Istio Service Mesh for Microservices”, O'Reilly Media 2019</a:t>
            </a:r>
            <a:endParaRPr sz="1400">
              <a:solidFill>
                <a:srgbClr val="11111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1111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400">
                <a:solidFill>
                  <a:srgbClr val="111111"/>
                </a:solidFill>
                <a:highlight>
                  <a:schemeClr val="lt1"/>
                </a:highlight>
              </a:rPr>
              <a:t>[</a:t>
            </a:r>
            <a:r>
              <a:rPr b="1" lang="de-DE" sz="1400">
                <a:solidFill>
                  <a:srgbClr val="222222"/>
                </a:solidFill>
                <a:highlight>
                  <a:schemeClr val="lt1"/>
                </a:highlight>
              </a:rPr>
              <a:t>Foote et. al. 1999</a:t>
            </a:r>
            <a:r>
              <a:rPr b="1" lang="de-DE" sz="1400">
                <a:solidFill>
                  <a:srgbClr val="111111"/>
                </a:solidFill>
                <a:highlight>
                  <a:schemeClr val="lt1"/>
                </a:highlight>
              </a:rPr>
              <a:t>] </a:t>
            </a:r>
            <a:r>
              <a:rPr lang="de-DE" sz="1400">
                <a:solidFill>
                  <a:srgbClr val="222222"/>
                </a:solidFill>
                <a:highlight>
                  <a:schemeClr val="lt1"/>
                </a:highlight>
              </a:rPr>
              <a:t>Big Ball of Mud, Department of Computer Science, University of Illinois </a:t>
            </a:r>
            <a:endParaRPr sz="1400">
              <a:solidFill>
                <a:srgbClr val="222222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11111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-DE" sz="1400">
                <a:solidFill>
                  <a:srgbClr val="111111"/>
                </a:solidFill>
                <a:highlight>
                  <a:srgbClr val="FFFFFF"/>
                </a:highlight>
              </a:rPr>
              <a:t>[Istio, 2019]</a:t>
            </a:r>
            <a:r>
              <a:rPr lang="de-DE" sz="1400">
                <a:solidFill>
                  <a:srgbClr val="111111"/>
                </a:solidFill>
                <a:highlight>
                  <a:srgbClr val="FFFFFF"/>
                </a:highlight>
              </a:rPr>
              <a:t> </a:t>
            </a:r>
            <a:r>
              <a:rPr lang="de-DE" sz="1400">
                <a:solidFill>
                  <a:srgbClr val="111111"/>
                </a:solidFill>
              </a:rPr>
              <a:t>https://istio.io/</a:t>
            </a:r>
            <a:endParaRPr sz="1400">
              <a:solidFill>
                <a:srgbClr val="11111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11111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-DE" sz="1400">
                <a:solidFill>
                  <a:srgbClr val="111111"/>
                </a:solidFill>
              </a:rPr>
              <a:t>[Kiali]</a:t>
            </a:r>
            <a:r>
              <a:rPr lang="de-DE" sz="1400">
                <a:solidFill>
                  <a:srgbClr val="111111"/>
                </a:solidFill>
              </a:rPr>
              <a:t> https://kiali.io/</a:t>
            </a:r>
            <a:endParaRPr sz="1400">
              <a:solidFill>
                <a:srgbClr val="11111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11111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-DE" sz="1400">
                <a:solidFill>
                  <a:srgbClr val="111111"/>
                </a:solidFill>
              </a:rPr>
              <a:t>[Cockroft,2014] </a:t>
            </a:r>
            <a:r>
              <a:rPr lang="de-DE" sz="1400">
                <a:solidFill>
                  <a:srgbClr val="111111"/>
                </a:solidFill>
              </a:rPr>
              <a:t>https://gotocon.com/dl/goto-berlin-2014/slides/AdrianCockcroft_MigratingToCloudNativeWithMicroservices.pdf</a:t>
            </a:r>
            <a:endParaRPr sz="1400">
              <a:solidFill>
                <a:srgbClr val="11111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"/>
          <p:cNvSpPr txBox="1"/>
          <p:nvPr>
            <p:ph idx="1" type="body"/>
          </p:nvPr>
        </p:nvSpPr>
        <p:spPr>
          <a:xfrm>
            <a:off x="522288" y="2138363"/>
            <a:ext cx="8424900" cy="45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  <a:buNone/>
            </a:pPr>
            <a:r>
              <a:rPr b="1" lang="de-DE" sz="1800"/>
              <a:t>Cloud Computing</a:t>
            </a:r>
            <a:endParaRPr b="1" sz="1800"/>
          </a:p>
          <a:p>
            <a:pPr indent="-342900" lvl="0" marL="457200" rtl="0" algn="l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  <a:buSzPts val="1800"/>
              <a:buChar char="●"/>
            </a:pPr>
            <a:r>
              <a:rPr lang="de-DE" sz="1800"/>
              <a:t>5 characteristica - 4 deployment models - 3 service models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sz="1800"/>
              <a:t>enabling everyone to provide high quality services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  <a:buNone/>
            </a:pPr>
            <a:r>
              <a:rPr b="1" lang="de-DE" sz="1800"/>
              <a:t>Agile Manifesto</a:t>
            </a:r>
            <a:endParaRPr b="1" sz="1800"/>
          </a:p>
          <a:p>
            <a:pPr indent="-342900" lvl="0" marL="457200" rtl="0" algn="l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  <a:buSzPts val="1800"/>
              <a:buChar char="●"/>
            </a:pPr>
            <a:r>
              <a:rPr lang="de-DE" sz="1800"/>
              <a:t>4 principles of values in agile work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sz="1800"/>
              <a:t>shift of mind from </a:t>
            </a:r>
            <a:r>
              <a:rPr i="1" lang="de-DE" sz="1800"/>
              <a:t>“never change a running system”</a:t>
            </a:r>
            <a:r>
              <a:rPr lang="de-DE" sz="1800"/>
              <a:t> to </a:t>
            </a:r>
            <a:r>
              <a:rPr i="1" lang="de-DE" sz="1800"/>
              <a:t>“fail fast, fail often”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  <a:buNone/>
            </a:pPr>
            <a:r>
              <a:rPr b="1" lang="de-DE" sz="1800"/>
              <a:t>Transition from m</a:t>
            </a:r>
            <a:r>
              <a:rPr b="1" lang="de-DE" sz="1800"/>
              <a:t>onoliths to microservices</a:t>
            </a:r>
            <a:endParaRPr b="1" sz="1800"/>
          </a:p>
          <a:p>
            <a:pPr indent="-342900" lvl="0" marL="457200" rtl="0" algn="l">
              <a:lnSpc>
                <a:spcPct val="150000"/>
              </a:lnSpc>
              <a:spcBef>
                <a:spcPts val="680"/>
              </a:spcBef>
              <a:spcAft>
                <a:spcPts val="0"/>
              </a:spcAft>
              <a:buSzPts val="1800"/>
              <a:buChar char="●"/>
            </a:pPr>
            <a:r>
              <a:rPr lang="de-DE" sz="1800"/>
              <a:t>“big ball of mud” </a:t>
            </a:r>
            <a:r>
              <a:rPr b="1" lang="de-DE" sz="1800"/>
              <a:t>[Foote,1999]</a:t>
            </a:r>
            <a:endParaRPr b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sz="1800"/>
              <a:t>systems should consist of loosely coupled services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sz="1800"/>
              <a:t>Domain-Driven-Design</a:t>
            </a:r>
            <a:endParaRPr sz="1800"/>
          </a:p>
        </p:txBody>
      </p:sp>
      <p:sp>
        <p:nvSpPr>
          <p:cNvPr id="76" name="Google Shape;76;p5"/>
          <p:cNvSpPr txBox="1"/>
          <p:nvPr>
            <p:ph idx="12" type="sldNum"/>
          </p:nvPr>
        </p:nvSpPr>
        <p:spPr>
          <a:xfrm>
            <a:off x="8947150" y="7165975"/>
            <a:ext cx="1224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Seite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77" name="Google Shape;77;p5"/>
          <p:cNvSpPr txBox="1"/>
          <p:nvPr>
            <p:ph type="title"/>
          </p:nvPr>
        </p:nvSpPr>
        <p:spPr>
          <a:xfrm>
            <a:off x="522288" y="671513"/>
            <a:ext cx="9648900" cy="9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Chapter 1: </a:t>
            </a:r>
            <a:r>
              <a:rPr lang="de-DE"/>
              <a:t>Introduction</a:t>
            </a:r>
            <a:endParaRPr b="0" i="1"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6cb610f3fc_1_0"/>
          <p:cNvSpPr txBox="1"/>
          <p:nvPr>
            <p:ph idx="12" type="sldNum"/>
          </p:nvPr>
        </p:nvSpPr>
        <p:spPr>
          <a:xfrm>
            <a:off x="8947150" y="7165975"/>
            <a:ext cx="1224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Seite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84" name="Google Shape;84;g6cb610f3fc_1_0"/>
          <p:cNvSpPr txBox="1"/>
          <p:nvPr>
            <p:ph type="title"/>
          </p:nvPr>
        </p:nvSpPr>
        <p:spPr>
          <a:xfrm>
            <a:off x="522288" y="671513"/>
            <a:ext cx="9648900" cy="9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Chapter 1: Motivation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“Death-Star of Microservices”</a:t>
            </a:r>
            <a:endParaRPr/>
          </a:p>
        </p:txBody>
      </p:sp>
      <p:sp>
        <p:nvSpPr>
          <p:cNvPr id="85" name="Google Shape;85;g6cb610f3fc_1_0"/>
          <p:cNvSpPr txBox="1"/>
          <p:nvPr/>
        </p:nvSpPr>
        <p:spPr>
          <a:xfrm>
            <a:off x="1962150" y="4215225"/>
            <a:ext cx="66294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/>
              <a:t>[Cockcroft 2014]</a:t>
            </a:r>
            <a:endParaRPr b="1"/>
          </a:p>
        </p:txBody>
      </p:sp>
      <p:sp>
        <p:nvSpPr>
          <p:cNvPr id="86" name="Google Shape;86;g6cb610f3fc_1_0"/>
          <p:cNvSpPr txBox="1"/>
          <p:nvPr>
            <p:ph idx="1" type="body"/>
          </p:nvPr>
        </p:nvSpPr>
        <p:spPr>
          <a:xfrm>
            <a:off x="522300" y="5110475"/>
            <a:ext cx="8424900" cy="15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800"/>
              <a:t>Why should the infrastructure be extracted from applications?</a:t>
            </a:r>
            <a:endParaRPr b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sz="1800"/>
              <a:t>collaborative development and reusability of artefacts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sz="1800"/>
              <a:t>save and reliable deployments 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sz="1800"/>
              <a:t>change of infrastructure without change of application</a:t>
            </a:r>
            <a:endParaRPr sz="1800"/>
          </a:p>
        </p:txBody>
      </p:sp>
      <p:grpSp>
        <p:nvGrpSpPr>
          <p:cNvPr id="87" name="Google Shape;87;g6cb610f3fc_1_0"/>
          <p:cNvGrpSpPr/>
          <p:nvPr/>
        </p:nvGrpSpPr>
        <p:grpSpPr>
          <a:xfrm>
            <a:off x="2101973" y="2125680"/>
            <a:ext cx="6489561" cy="2594488"/>
            <a:chOff x="1747838" y="1620725"/>
            <a:chExt cx="7197827" cy="3437774"/>
          </a:xfrm>
        </p:grpSpPr>
        <p:pic>
          <p:nvPicPr>
            <p:cNvPr id="88" name="Google Shape;88;g6cb610f3fc_1_0"/>
            <p:cNvPicPr preferRelativeResize="0"/>
            <p:nvPr/>
          </p:nvPicPr>
          <p:blipFill rotWithShape="1">
            <a:blip r:embed="rId3">
              <a:alphaModFix/>
            </a:blip>
            <a:srcRect b="0" l="0" r="66032" t="0"/>
            <a:stretch/>
          </p:blipFill>
          <p:spPr>
            <a:xfrm>
              <a:off x="1747838" y="1620725"/>
              <a:ext cx="3277502" cy="34377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" name="Google Shape;89;g6cb610f3fc_1_0"/>
            <p:cNvPicPr preferRelativeResize="0"/>
            <p:nvPr/>
          </p:nvPicPr>
          <p:blipFill rotWithShape="1">
            <a:blip r:embed="rId3">
              <a:alphaModFix/>
            </a:blip>
            <a:srcRect b="0" l="66032" r="0" t="0"/>
            <a:stretch/>
          </p:blipFill>
          <p:spPr>
            <a:xfrm>
              <a:off x="5668163" y="1620725"/>
              <a:ext cx="3277502" cy="34377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cb610f3fc_2_21"/>
          <p:cNvSpPr txBox="1"/>
          <p:nvPr>
            <p:ph idx="12" type="sldNum"/>
          </p:nvPr>
        </p:nvSpPr>
        <p:spPr>
          <a:xfrm>
            <a:off x="8947150" y="7165975"/>
            <a:ext cx="1224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Seite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96" name="Google Shape;96;g6cb610f3fc_2_21"/>
          <p:cNvSpPr txBox="1"/>
          <p:nvPr>
            <p:ph type="title"/>
          </p:nvPr>
        </p:nvSpPr>
        <p:spPr>
          <a:xfrm>
            <a:off x="522288" y="671513"/>
            <a:ext cx="9648900" cy="9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Chapter 2: </a:t>
            </a:r>
            <a:r>
              <a:rPr lang="de-DE"/>
              <a:t>Fundamentals: Services-Meshes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6cb610f3fc_2_21"/>
          <p:cNvSpPr txBox="1"/>
          <p:nvPr>
            <p:ph idx="1" type="body"/>
          </p:nvPr>
        </p:nvSpPr>
        <p:spPr>
          <a:xfrm>
            <a:off x="522300" y="2138375"/>
            <a:ext cx="10009500" cy="20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800"/>
              <a:t>Service Meshes: </a:t>
            </a:r>
            <a:r>
              <a:rPr b="1" lang="de-DE" sz="1800"/>
              <a:t>dedicated infrastructure component</a:t>
            </a:r>
            <a:endParaRPr b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de-DE" sz="1800"/>
              <a:t>observing</a:t>
            </a:r>
            <a:r>
              <a:rPr lang="de-DE" sz="1800"/>
              <a:t>, </a:t>
            </a:r>
            <a:r>
              <a:rPr i="1" lang="de-DE" sz="1800"/>
              <a:t>controlling</a:t>
            </a:r>
            <a:r>
              <a:rPr lang="de-DE" sz="1800"/>
              <a:t> and </a:t>
            </a:r>
            <a:r>
              <a:rPr i="1" lang="de-DE" sz="1800"/>
              <a:t>securing</a:t>
            </a:r>
            <a:r>
              <a:rPr lang="de-DE" sz="1800"/>
              <a:t> communication between applications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sz="1800"/>
              <a:t>earlier approaches: ESB, API Gateways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sz="1800"/>
              <a:t>only focuses on networking rather than business concerns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sz="1800"/>
              <a:t>Service Mesh Interface (</a:t>
            </a:r>
            <a:r>
              <a:rPr lang="de-DE" sz="1800"/>
              <a:t>SMI</a:t>
            </a:r>
            <a:r>
              <a:rPr lang="de-DE" sz="1800"/>
              <a:t>): standard developed by Microsoft, HashiCorp, Buoyant, Solo.io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grpSp>
        <p:nvGrpSpPr>
          <p:cNvPr id="98" name="Google Shape;98;g6cb610f3fc_2_21"/>
          <p:cNvGrpSpPr/>
          <p:nvPr/>
        </p:nvGrpSpPr>
        <p:grpSpPr>
          <a:xfrm>
            <a:off x="1856925" y="4716725"/>
            <a:ext cx="2571600" cy="1680650"/>
            <a:chOff x="522300" y="4980500"/>
            <a:chExt cx="2571600" cy="1680650"/>
          </a:xfrm>
        </p:grpSpPr>
        <p:sp>
          <p:nvSpPr>
            <p:cNvPr id="99" name="Google Shape;99;g6cb610f3fc_2_21"/>
            <p:cNvSpPr/>
            <p:nvPr/>
          </p:nvSpPr>
          <p:spPr>
            <a:xfrm>
              <a:off x="522300" y="6173050"/>
              <a:ext cx="2571600" cy="488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/>
                <a:t>Infrastructure</a:t>
              </a:r>
              <a:endParaRPr sz="1800"/>
            </a:p>
          </p:txBody>
        </p:sp>
        <p:sp>
          <p:nvSpPr>
            <p:cNvPr id="100" name="Google Shape;100;g6cb610f3fc_2_21"/>
            <p:cNvSpPr/>
            <p:nvPr/>
          </p:nvSpPr>
          <p:spPr>
            <a:xfrm>
              <a:off x="522300" y="5576775"/>
              <a:ext cx="2571600" cy="488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/>
                <a:t>Orchestration</a:t>
              </a:r>
              <a:endParaRPr sz="1800"/>
            </a:p>
          </p:txBody>
        </p:sp>
        <p:sp>
          <p:nvSpPr>
            <p:cNvPr id="101" name="Google Shape;101;g6cb610f3fc_2_21"/>
            <p:cNvSpPr/>
            <p:nvPr/>
          </p:nvSpPr>
          <p:spPr>
            <a:xfrm>
              <a:off x="522300" y="4980500"/>
              <a:ext cx="2571600" cy="488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/>
                <a:t>Application</a:t>
              </a:r>
              <a:endParaRPr sz="1800"/>
            </a:p>
          </p:txBody>
        </p:sp>
      </p:grpSp>
      <p:sp>
        <p:nvSpPr>
          <p:cNvPr id="102" name="Google Shape;102;g6cb610f3fc_2_21"/>
          <p:cNvSpPr/>
          <p:nvPr/>
        </p:nvSpPr>
        <p:spPr>
          <a:xfrm>
            <a:off x="5275350" y="6207413"/>
            <a:ext cx="2571600" cy="488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Infrastructure</a:t>
            </a:r>
            <a:endParaRPr sz="1800"/>
          </a:p>
        </p:txBody>
      </p:sp>
      <p:sp>
        <p:nvSpPr>
          <p:cNvPr id="103" name="Google Shape;103;g6cb610f3fc_2_21"/>
          <p:cNvSpPr/>
          <p:nvPr/>
        </p:nvSpPr>
        <p:spPr>
          <a:xfrm>
            <a:off x="5275350" y="5611138"/>
            <a:ext cx="2571600" cy="488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Orchestration</a:t>
            </a:r>
            <a:endParaRPr sz="1800"/>
          </a:p>
        </p:txBody>
      </p:sp>
      <p:sp>
        <p:nvSpPr>
          <p:cNvPr id="104" name="Google Shape;104;g6cb610f3fc_2_21"/>
          <p:cNvSpPr/>
          <p:nvPr/>
        </p:nvSpPr>
        <p:spPr>
          <a:xfrm>
            <a:off x="5275350" y="5014863"/>
            <a:ext cx="2571600" cy="4881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Service-Mesh</a:t>
            </a:r>
            <a:endParaRPr sz="1800"/>
          </a:p>
        </p:txBody>
      </p:sp>
      <p:sp>
        <p:nvSpPr>
          <p:cNvPr id="105" name="Google Shape;105;g6cb610f3fc_2_21"/>
          <p:cNvSpPr/>
          <p:nvPr/>
        </p:nvSpPr>
        <p:spPr>
          <a:xfrm>
            <a:off x="5275350" y="4418588"/>
            <a:ext cx="2571600" cy="488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Application</a:t>
            </a:r>
            <a:endParaRPr sz="1800"/>
          </a:p>
        </p:txBody>
      </p:sp>
      <p:sp>
        <p:nvSpPr>
          <p:cNvPr id="106" name="Google Shape;106;g6cb610f3fc_2_21"/>
          <p:cNvSpPr/>
          <p:nvPr/>
        </p:nvSpPr>
        <p:spPr>
          <a:xfrm>
            <a:off x="4687450" y="5338475"/>
            <a:ext cx="311100" cy="48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cb610f3fc_2_14"/>
          <p:cNvSpPr txBox="1"/>
          <p:nvPr>
            <p:ph idx="12" type="sldNum"/>
          </p:nvPr>
        </p:nvSpPr>
        <p:spPr>
          <a:xfrm>
            <a:off x="8947150" y="7165975"/>
            <a:ext cx="1224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Seite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13" name="Google Shape;113;g6cb610f3fc_2_14"/>
          <p:cNvSpPr txBox="1"/>
          <p:nvPr>
            <p:ph type="title"/>
          </p:nvPr>
        </p:nvSpPr>
        <p:spPr>
          <a:xfrm>
            <a:off x="522288" y="671513"/>
            <a:ext cx="9648900" cy="9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Chapter 2: </a:t>
            </a:r>
            <a:r>
              <a:rPr lang="de-DE"/>
              <a:t>Fundamentals: Sidecar-Pattern</a:t>
            </a:r>
            <a:endParaRPr b="0" i="1" sz="2400"/>
          </a:p>
        </p:txBody>
      </p:sp>
      <p:sp>
        <p:nvSpPr>
          <p:cNvPr id="114" name="Google Shape;114;g6cb610f3fc_2_14"/>
          <p:cNvSpPr txBox="1"/>
          <p:nvPr>
            <p:ph idx="1" type="body"/>
          </p:nvPr>
        </p:nvSpPr>
        <p:spPr>
          <a:xfrm>
            <a:off x="522325" y="2138375"/>
            <a:ext cx="6707400" cy="45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800"/>
              <a:t>One Pattern of distributed systems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de-DE" sz="1800"/>
              <a:t>Application</a:t>
            </a:r>
            <a:endParaRPr b="1"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de-DE" sz="1800"/>
              <a:t>contains application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de-DE" sz="1800"/>
              <a:t>focuses on domain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de-DE" sz="1800"/>
              <a:t>Sidecar</a:t>
            </a:r>
            <a:endParaRPr b="1"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de-DE" sz="1800"/>
              <a:t>extends functionality by establishing single point of communication to application</a:t>
            </a:r>
            <a:endParaRPr sz="1800"/>
          </a:p>
        </p:txBody>
      </p:sp>
      <p:grpSp>
        <p:nvGrpSpPr>
          <p:cNvPr id="115" name="Google Shape;115;g6cb610f3fc_2_14"/>
          <p:cNvGrpSpPr/>
          <p:nvPr/>
        </p:nvGrpSpPr>
        <p:grpSpPr>
          <a:xfrm>
            <a:off x="6100382" y="2125666"/>
            <a:ext cx="4070733" cy="2332426"/>
            <a:chOff x="5711575" y="2754100"/>
            <a:chExt cx="4268805" cy="2541600"/>
          </a:xfrm>
        </p:grpSpPr>
        <p:sp>
          <p:nvSpPr>
            <p:cNvPr id="116" name="Google Shape;116;g6cb610f3fc_2_14"/>
            <p:cNvSpPr/>
            <p:nvPr/>
          </p:nvSpPr>
          <p:spPr>
            <a:xfrm>
              <a:off x="6276025" y="2754100"/>
              <a:ext cx="3262200" cy="2145000"/>
            </a:xfrm>
            <a:prstGeom prst="rect">
              <a:avLst/>
            </a:prstGeom>
            <a:solidFill>
              <a:srgbClr val="FFFFFF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g6cb610f3fc_2_14"/>
            <p:cNvSpPr/>
            <p:nvPr/>
          </p:nvSpPr>
          <p:spPr>
            <a:xfrm>
              <a:off x="6571680" y="3070696"/>
              <a:ext cx="2659286" cy="571924"/>
            </a:xfrm>
            <a:prstGeom prst="rect">
              <a:avLst/>
            </a:prstGeom>
            <a:solidFill>
              <a:srgbClr val="FFFFFF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/>
                <a:t>Application</a:t>
              </a:r>
              <a:endParaRPr sz="1800"/>
            </a:p>
          </p:txBody>
        </p:sp>
        <p:cxnSp>
          <p:nvCxnSpPr>
            <p:cNvPr id="118" name="Google Shape;118;g6cb610f3fc_2_14"/>
            <p:cNvCxnSpPr/>
            <p:nvPr/>
          </p:nvCxnSpPr>
          <p:spPr>
            <a:xfrm flipH="1" rot="10800000">
              <a:off x="5711575" y="4327151"/>
              <a:ext cx="860100" cy="99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9" name="Google Shape;119;g6cb610f3fc_2_14"/>
            <p:cNvCxnSpPr/>
            <p:nvPr/>
          </p:nvCxnSpPr>
          <p:spPr>
            <a:xfrm flipH="1" rot="10800000">
              <a:off x="9230980" y="4326991"/>
              <a:ext cx="749400" cy="10200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20" name="Google Shape;120;g6cb610f3fc_2_14"/>
            <p:cNvSpPr/>
            <p:nvPr/>
          </p:nvSpPr>
          <p:spPr>
            <a:xfrm>
              <a:off x="6571680" y="4046071"/>
              <a:ext cx="2659286" cy="571924"/>
            </a:xfrm>
            <a:prstGeom prst="rect">
              <a:avLst/>
            </a:prstGeom>
            <a:solidFill>
              <a:srgbClr val="FFFFFF"/>
            </a:solidFill>
            <a:ln cap="flat" cmpd="sng" w="285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 sz="1800"/>
                <a:t>Sidecar</a:t>
              </a:r>
              <a:endParaRPr sz="1800"/>
            </a:p>
          </p:txBody>
        </p:sp>
        <p:cxnSp>
          <p:nvCxnSpPr>
            <p:cNvPr id="121" name="Google Shape;121;g6cb610f3fc_2_14"/>
            <p:cNvCxnSpPr/>
            <p:nvPr/>
          </p:nvCxnSpPr>
          <p:spPr>
            <a:xfrm rot="10800000">
              <a:off x="6883311" y="3336187"/>
              <a:ext cx="8602" cy="909053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22" name="Google Shape;122;g6cb610f3fc_2_14"/>
            <p:cNvCxnSpPr/>
            <p:nvPr/>
          </p:nvCxnSpPr>
          <p:spPr>
            <a:xfrm rot="10800000">
              <a:off x="8795600" y="3412688"/>
              <a:ext cx="4301" cy="863179"/>
            </a:xfrm>
            <a:prstGeom prst="straightConnector1">
              <a:avLst/>
            </a:prstGeom>
            <a:noFill/>
            <a:ln cap="flat" cmpd="sng" w="2857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123" name="Google Shape;123;g6cb610f3fc_2_14"/>
            <p:cNvSpPr txBox="1"/>
            <p:nvPr/>
          </p:nvSpPr>
          <p:spPr>
            <a:xfrm>
              <a:off x="6971475" y="4899100"/>
              <a:ext cx="1859700" cy="39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-DE"/>
                <a:t>deployment unit</a:t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cb610f3fc_2_7"/>
          <p:cNvSpPr txBox="1"/>
          <p:nvPr>
            <p:ph idx="1" type="body"/>
          </p:nvPr>
        </p:nvSpPr>
        <p:spPr>
          <a:xfrm>
            <a:off x="522288" y="2138363"/>
            <a:ext cx="8424900" cy="45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800"/>
              <a:t>Runtime: Docker-Container</a:t>
            </a:r>
            <a:endParaRPr b="1"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sz="1800"/>
              <a:t>immutable application artefacts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sz="1800"/>
              <a:t>containers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-DE" sz="1800"/>
              <a:t>Orchestration: Kubernetes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sz="1800"/>
              <a:t>Pods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-DE" sz="1800"/>
              <a:t>one or more containers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sz="1800"/>
              <a:t>Deployments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-DE" sz="1800"/>
              <a:t>controller for pods and replica-sets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sz="1800"/>
              <a:t>Services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-DE" sz="1800"/>
              <a:t>exposes pod-services through the cluster (DNS, NodePort, LoadBalancer)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sz="1800"/>
              <a:t>Custom </a:t>
            </a:r>
            <a:r>
              <a:rPr lang="de-DE" sz="1800"/>
              <a:t>Resource</a:t>
            </a:r>
            <a:r>
              <a:rPr lang="de-DE" sz="1800"/>
              <a:t> Definitions (CRD) z. B. </a:t>
            </a:r>
            <a:r>
              <a:rPr b="1" i="1" lang="de-DE" sz="1800"/>
              <a:t>VirtualService</a:t>
            </a:r>
            <a:r>
              <a:rPr lang="de-DE" sz="1800"/>
              <a:t>, </a:t>
            </a:r>
            <a:r>
              <a:rPr b="1" i="1" lang="de-DE" sz="1800"/>
              <a:t>DestinationRule</a:t>
            </a:r>
            <a:endParaRPr b="1" i="1" sz="1800"/>
          </a:p>
        </p:txBody>
      </p:sp>
      <p:sp>
        <p:nvSpPr>
          <p:cNvPr id="130" name="Google Shape;130;g6cb610f3fc_2_7"/>
          <p:cNvSpPr txBox="1"/>
          <p:nvPr>
            <p:ph idx="12" type="sldNum"/>
          </p:nvPr>
        </p:nvSpPr>
        <p:spPr>
          <a:xfrm>
            <a:off x="8947150" y="7165975"/>
            <a:ext cx="1224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Seite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31" name="Google Shape;131;g6cb610f3fc_2_7"/>
          <p:cNvSpPr txBox="1"/>
          <p:nvPr>
            <p:ph type="title"/>
          </p:nvPr>
        </p:nvSpPr>
        <p:spPr>
          <a:xfrm>
            <a:off x="522288" y="671513"/>
            <a:ext cx="9648900" cy="9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Chapter 2: </a:t>
            </a:r>
            <a:r>
              <a:rPr lang="de-DE"/>
              <a:t>Fundamentals: Kubernetes</a:t>
            </a:r>
            <a:endParaRPr b="0" i="1" sz="2400"/>
          </a:p>
        </p:txBody>
      </p:sp>
      <p:pic>
        <p:nvPicPr>
          <p:cNvPr id="132" name="Google Shape;132;g6cb610f3fc_2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58375" y="2138377"/>
            <a:ext cx="3412825" cy="81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g6cb610f3fc_2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58375" y="3220575"/>
            <a:ext cx="3412827" cy="603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cb610f3fc_7_5"/>
          <p:cNvSpPr txBox="1"/>
          <p:nvPr>
            <p:ph idx="12" type="sldNum"/>
          </p:nvPr>
        </p:nvSpPr>
        <p:spPr>
          <a:xfrm>
            <a:off x="8947150" y="7165975"/>
            <a:ext cx="1224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Seite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40" name="Google Shape;140;g6cb610f3fc_7_5"/>
          <p:cNvSpPr txBox="1"/>
          <p:nvPr>
            <p:ph type="title"/>
          </p:nvPr>
        </p:nvSpPr>
        <p:spPr>
          <a:xfrm>
            <a:off x="522288" y="671513"/>
            <a:ext cx="9648900" cy="9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Chapter 3: Istio Architecture</a:t>
            </a:r>
            <a:endParaRPr b="0" i="1" sz="2400"/>
          </a:p>
        </p:txBody>
      </p:sp>
      <p:pic>
        <p:nvPicPr>
          <p:cNvPr id="141" name="Google Shape;141;g6cb610f3fc_7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000" y="1180363"/>
            <a:ext cx="7022469" cy="5637337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g6cb610f3fc_7_5"/>
          <p:cNvSpPr txBox="1"/>
          <p:nvPr/>
        </p:nvSpPr>
        <p:spPr>
          <a:xfrm>
            <a:off x="447900" y="6661150"/>
            <a:ext cx="3370500" cy="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900"/>
              <a:t>After: </a:t>
            </a:r>
            <a:r>
              <a:rPr lang="de-DE" sz="900"/>
              <a:t>https://istio.io/docs/ops/deployment/architecture/arch.svg</a:t>
            </a:r>
            <a:endParaRPr sz="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634fe508f_1_0"/>
          <p:cNvSpPr txBox="1"/>
          <p:nvPr>
            <p:ph idx="12" type="sldNum"/>
          </p:nvPr>
        </p:nvSpPr>
        <p:spPr>
          <a:xfrm>
            <a:off x="8947150" y="7165975"/>
            <a:ext cx="12240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Seite </a:t>
            </a:r>
            <a:fld id="{00000000-1234-1234-1234-123412341234}" type="slidenum">
              <a:rPr lang="de-DE"/>
              <a:t>‹#›</a:t>
            </a:fld>
            <a:endParaRPr/>
          </a:p>
        </p:txBody>
      </p:sp>
      <p:sp>
        <p:nvSpPr>
          <p:cNvPr id="149" name="Google Shape;149;g7634fe508f_1_0"/>
          <p:cNvSpPr txBox="1"/>
          <p:nvPr>
            <p:ph type="title"/>
          </p:nvPr>
        </p:nvSpPr>
        <p:spPr>
          <a:xfrm>
            <a:off x="522288" y="671513"/>
            <a:ext cx="9648900" cy="9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/>
              <a:t>Chapter 3: Use Case: Security</a:t>
            </a:r>
            <a:endParaRPr b="0" i="1" sz="2400"/>
          </a:p>
        </p:txBody>
      </p:sp>
      <p:sp>
        <p:nvSpPr>
          <p:cNvPr id="150" name="Google Shape;150;g7634fe508f_1_0"/>
          <p:cNvSpPr txBox="1"/>
          <p:nvPr>
            <p:ph idx="1" type="body"/>
          </p:nvPr>
        </p:nvSpPr>
        <p:spPr>
          <a:xfrm>
            <a:off x="522288" y="2138363"/>
            <a:ext cx="8424900" cy="45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sz="1800"/>
              <a:t>mTLS encryption between the services</a:t>
            </a:r>
            <a:endParaRPr sz="1800"/>
          </a:p>
          <a:p>
            <a:pPr indent="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sz="1800"/>
              <a:t>Authentication</a:t>
            </a:r>
            <a:endParaRPr sz="1800"/>
          </a:p>
          <a:p>
            <a:pPr indent="-3429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-DE" sz="1800"/>
              <a:t>Service</a:t>
            </a:r>
            <a:r>
              <a:rPr lang="de-DE" sz="1800"/>
              <a:t>-to-service</a:t>
            </a:r>
            <a:endParaRPr sz="1800"/>
          </a:p>
          <a:p>
            <a:pPr indent="-3429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-DE" sz="1800"/>
              <a:t>End-user to service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de-DE" sz="1800"/>
              <a:t>D</a:t>
            </a:r>
            <a:r>
              <a:rPr lang="de-DE" sz="1800"/>
              <a:t>ifferent identity providers</a:t>
            </a:r>
            <a:endParaRPr sz="1800"/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sz="1800"/>
              <a:t>Authorization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de-DE" sz="1800"/>
              <a:t>Policies can be applied to namespaces, services, mesh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de-DE" sz="1800"/>
              <a:t>Define invocation path: service A → service B → service C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-DE" sz="1800"/>
              <a:t>Role-based access control </a:t>
            </a:r>
            <a:endParaRPr sz="1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-DE" sz="1800"/>
              <a:t>Audit</a:t>
            </a:r>
            <a:endParaRPr sz="1800"/>
          </a:p>
          <a:p>
            <a:pPr indent="-342900" lvl="1" marL="9144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de-DE" sz="1800"/>
              <a:t>Who called which service at what time?</a:t>
            </a:r>
            <a:endParaRPr sz="1800"/>
          </a:p>
        </p:txBody>
      </p:sp>
      <p:pic>
        <p:nvPicPr>
          <p:cNvPr id="151" name="Google Shape;151;g7634fe508f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8775" y="300797"/>
            <a:ext cx="2142621" cy="1629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7634fe508f_1_0"/>
          <p:cNvSpPr txBox="1"/>
          <p:nvPr/>
        </p:nvSpPr>
        <p:spPr>
          <a:xfrm>
            <a:off x="7885809" y="1866587"/>
            <a:ext cx="22854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de-DE" sz="800">
                <a:solidFill>
                  <a:srgbClr val="111111"/>
                </a:solidFill>
                <a:highlight>
                  <a:srgbClr val="FFFFFF"/>
                </a:highlight>
              </a:rPr>
              <a:t>[Istio, 2019]</a:t>
            </a:r>
            <a:endParaRPr sz="800"/>
          </a:p>
        </p:txBody>
      </p:sp>
      <p:sp>
        <p:nvSpPr>
          <p:cNvPr id="153" name="Google Shape;153;g7634fe508f_1_0"/>
          <p:cNvSpPr txBox="1"/>
          <p:nvPr/>
        </p:nvSpPr>
        <p:spPr>
          <a:xfrm>
            <a:off x="1811550" y="6703525"/>
            <a:ext cx="5911500" cy="2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800"/>
              <a:t>Source: https://archive.istio.io/v1.0/docs/concepts/security/</a:t>
            </a:r>
            <a:endParaRPr sz="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andarddesign">
  <a:themeElements>
    <a:clrScheme name="Benutzerdefiniert 5">
      <a:dk1>
        <a:srgbClr val="000000"/>
      </a:dk1>
      <a:lt1>
        <a:srgbClr val="FFFFFF"/>
      </a:lt1>
      <a:dk2>
        <a:srgbClr val="000000"/>
      </a:dk2>
      <a:lt2>
        <a:srgbClr val="D23C96"/>
      </a:lt2>
      <a:accent1>
        <a:srgbClr val="DC3C05"/>
      </a:accent1>
      <a:accent2>
        <a:srgbClr val="1EBEEB"/>
      </a:accent2>
      <a:accent3>
        <a:srgbClr val="FFFFFF"/>
      </a:accent3>
      <a:accent4>
        <a:srgbClr val="000000"/>
      </a:accent4>
      <a:accent5>
        <a:srgbClr val="FFCAAA"/>
      </a:accent5>
      <a:accent6>
        <a:srgbClr val="1AACD5"/>
      </a:accent6>
      <a:hlink>
        <a:srgbClr val="46B48C"/>
      </a:hlink>
      <a:folHlink>
        <a:srgbClr val="FFD2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2012-10-15T09:49:53Z</dcterms:created>
  <dc:creator>p.wania</dc:creator>
</cp:coreProperties>
</file>